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319" r:id="rId3"/>
    <p:sldId id="257" r:id="rId4"/>
    <p:sldId id="262" r:id="rId5"/>
    <p:sldId id="261" r:id="rId6"/>
    <p:sldId id="258" r:id="rId7"/>
    <p:sldId id="298" r:id="rId8"/>
    <p:sldId id="299" r:id="rId9"/>
    <p:sldId id="303" r:id="rId10"/>
    <p:sldId id="300" r:id="rId11"/>
    <p:sldId id="302" r:id="rId12"/>
    <p:sldId id="301" r:id="rId13"/>
    <p:sldId id="259" r:id="rId14"/>
    <p:sldId id="264" r:id="rId15"/>
    <p:sldId id="265" r:id="rId16"/>
    <p:sldId id="267" r:id="rId17"/>
    <p:sldId id="268" r:id="rId18"/>
    <p:sldId id="269" r:id="rId19"/>
    <p:sldId id="282" r:id="rId20"/>
    <p:sldId id="283" r:id="rId21"/>
    <p:sldId id="286" r:id="rId22"/>
    <p:sldId id="287" r:id="rId23"/>
    <p:sldId id="288" r:id="rId24"/>
    <p:sldId id="281" r:id="rId25"/>
    <p:sldId id="285" r:id="rId26"/>
    <p:sldId id="305" r:id="rId27"/>
    <p:sldId id="270" r:id="rId28"/>
    <p:sldId id="271" r:id="rId29"/>
    <p:sldId id="272" r:id="rId30"/>
    <p:sldId id="330" r:id="rId31"/>
    <p:sldId id="334" r:id="rId32"/>
    <p:sldId id="273" r:id="rId33"/>
    <p:sldId id="331" r:id="rId34"/>
    <p:sldId id="275" r:id="rId35"/>
    <p:sldId id="332" r:id="rId36"/>
    <p:sldId id="276" r:id="rId37"/>
    <p:sldId id="277" r:id="rId38"/>
    <p:sldId id="280" r:id="rId39"/>
    <p:sldId id="320" r:id="rId40"/>
    <p:sldId id="321" r:id="rId41"/>
    <p:sldId id="328" r:id="rId42"/>
    <p:sldId id="329" r:id="rId43"/>
    <p:sldId id="310" r:id="rId44"/>
    <p:sldId id="311" r:id="rId45"/>
    <p:sldId id="312" r:id="rId46"/>
    <p:sldId id="313" r:id="rId47"/>
    <p:sldId id="314" r:id="rId48"/>
    <p:sldId id="327" r:id="rId49"/>
    <p:sldId id="315" r:id="rId50"/>
    <p:sldId id="316" r:id="rId51"/>
    <p:sldId id="326" r:id="rId52"/>
    <p:sldId id="317" r:id="rId53"/>
    <p:sldId id="323" r:id="rId54"/>
    <p:sldId id="322" r:id="rId55"/>
    <p:sldId id="325" r:id="rId56"/>
    <p:sldId id="308" r:id="rId57"/>
    <p:sldId id="309" r:id="rId58"/>
  </p:sldIdLst>
  <p:sldSz cx="9144000" cy="6858000" type="screen4x3"/>
  <p:notesSz cx="6845300" cy="9396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75926" autoAdjust="0"/>
  </p:normalViewPr>
  <p:slideViewPr>
    <p:cSldViewPr>
      <p:cViewPr varScale="1">
        <p:scale>
          <a:sx n="45" d="100"/>
          <a:sy n="45" d="100"/>
        </p:scale>
        <p:origin x="177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E2DC649-59AB-3510-6DBE-C3C9FB7917D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05603B5-F26A-C5DD-13F8-5B5A781504A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76675" y="0"/>
            <a:ext cx="2967038" cy="469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A9B0FD05-A18E-71B5-7FEE-75E6970CAA6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073150" y="704850"/>
            <a:ext cx="4699000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07A4F0A5-51AA-0D49-D34C-339108DE7CF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464050"/>
            <a:ext cx="5476875" cy="42275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E27C7AD2-7FCA-29B6-0D38-375436383C9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4925"/>
            <a:ext cx="2967038" cy="469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F00D2FF3-4574-4E80-63DA-52BFABA758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6675" y="8924925"/>
            <a:ext cx="2967038" cy="469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359BCFA-0019-4968-89C3-D86A02BD37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A technique that makes use of instruction cycles on desktop computers that would otherwise be wasted at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night,during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lunch, or even in the scattered seconds throughout the day when the computer is waiting for user input or slow devices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59BCFA-0019-4968-89C3-D86A02BD37AD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107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33A93-C763-A550-A55F-AD269750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A87C4-F981-F7AB-F3AD-9A0343AE1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20C53-A0EF-7969-5CBA-2C29C1CA1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300205-88AD-4A50-93F1-41FDE1F4D2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942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71824-14A6-DA82-C0B5-20EAEA83C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310E1-CEB9-36CA-B0F4-0AFC6ACA0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EECBD-6865-2FEA-43B7-26F98D8F5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EE07F3A-2512-41D5-B284-FA764AEA54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732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9D294-9F19-9BCB-923B-FA6BF0379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8F581-C68F-7261-ABA1-EC09898DB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1C7F4-51D4-C90F-739D-F8EC42DAD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35A28D3-22AD-4F3F-B6D1-AF9BBD4569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0860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4C5BCA-D0D3-ED31-7164-9D69D13C1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AAAFF-21C2-468D-7E64-A2E3C2CE9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63A74-D4C4-1CEF-70AA-FC23F3A88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F31A84E-062F-4623-BD2A-80DFCC7F93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3922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76B82A-0DBD-C948-0C00-06B9A8EB6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4E7BE1-5184-35AD-A4BB-036300921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26ADBA-09E8-92EB-3D14-1F543CB79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A548D1-32EE-4BC9-9593-DA8F1F17EE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03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E630A-9710-8D9D-547D-390F2118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61E61-4BE8-3DDE-B4A1-7DE4D6CC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3A1136-9EA2-EB79-8BE2-71E30FDA7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35D4E7-DAFD-4C7E-BBF2-83717B80A6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450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EC6302-508E-024C-F99E-588B27126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33920F-3FA2-30F2-7281-EFF5B8079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50481-306B-63C5-3C3E-7CD7E4C3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1970FE-3083-4462-ABF7-4BF376F928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80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99BCE-F0B5-7B3E-F909-0118D3A15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9E783C-07AB-6BCE-4DC9-C46FC26B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5FF82-D01A-84AF-8891-89985F763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C8C630-BECE-4477-B03F-9ECE9F116B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00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B6B058-9661-4C00-59C6-C3E9E4FF5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740AE-83D9-7D20-01A5-79B6316AC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32D58-C53F-4D9D-F12F-3FE6CFC4D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475E7B-F400-4E6B-AEA8-71647FFE8C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359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1EEA3-34C3-D382-EB71-7FA647D25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E7552-E04C-E563-872B-2C2F0DB5B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C0ECD-A322-483C-C821-F9EBA5FA4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F16767-C378-4223-A0B0-061C3FF762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6991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7C831-57E2-2EB3-9460-FCFA85363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9E90B-CF05-4CC5-6CC1-87BF97131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9C1E8-497D-DEF0-C75E-38501BF56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FC209BF-AE59-4AAE-97FB-DC53315053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250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1EEF666-162D-684B-BE17-A0B91250F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74F08B3-1FA0-E181-C63D-52542D08C8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A9545D3-4545-3A18-0164-3FD7400CCA3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AD178B6-D177-23BC-A615-6D9E555D458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8FE5B54-E5B7-EA6E-76EB-03AA8B4C30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4771ADD-DDEA-4E47-BC9A-61C82C71C1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wmf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>
            <a:extLst>
              <a:ext uri="{FF2B5EF4-FFF2-40B4-BE49-F238E27FC236}">
                <a16:creationId xmlns:a16="http://schemas.microsoft.com/office/drawing/2014/main" id="{57F44F8D-84E6-550D-3ADA-BC3735ED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37AE87-0D9E-45F7-86E0-0658589BAD22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F184E834-29C7-E05A-B8D5-F193F95B00A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US" altLang="en-US" sz="4400"/>
              <a:t>Introduction to Grid Computing</a:t>
            </a:r>
            <a:endParaRPr lang="en-US" altLang="en-US" sz="4400" dirty="0"/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92BFDD75-0B33-1D46-5784-1B59A4F08D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sz="3200"/>
              <a:t>By</a:t>
            </a:r>
          </a:p>
          <a:p>
            <a:pPr eaLnBrk="1" hangingPunct="1"/>
            <a:r>
              <a:rPr lang="en-US" altLang="en-US" sz="3200"/>
              <a:t>Dr. Ntalindwa Theoneste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>
            <a:extLst>
              <a:ext uri="{FF2B5EF4-FFF2-40B4-BE49-F238E27FC236}">
                <a16:creationId xmlns:a16="http://schemas.microsoft.com/office/drawing/2014/main" id="{7602B622-BCD0-68FC-C3A9-44DF200A2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A1B9A4-07E0-40CA-9C42-63B1626E6D0D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0AE81F7-B984-F8B5-DD91-E9EFA9010A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Overview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F6BBDC6-2CBA-AB92-214C-AEDB86CB63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Background: What is the Grid?</a:t>
            </a:r>
          </a:p>
          <a:p>
            <a:pPr eaLnBrk="1" hangingPunct="1"/>
            <a:r>
              <a:rPr lang="en-US" altLang="en-US"/>
              <a:t>Related technologies</a:t>
            </a:r>
          </a:p>
          <a:p>
            <a:pPr eaLnBrk="1" hangingPunct="1"/>
            <a:r>
              <a:rPr lang="en-US" altLang="en-US"/>
              <a:t>Grid applications</a:t>
            </a:r>
          </a:p>
          <a:p>
            <a:pPr eaLnBrk="1" hangingPunct="1"/>
            <a:r>
              <a:rPr lang="en-US" altLang="en-US"/>
              <a:t>Communities</a:t>
            </a:r>
          </a:p>
          <a:p>
            <a:pPr eaLnBrk="1" hangingPunct="1"/>
            <a:r>
              <a:rPr lang="en-US" altLang="en-US"/>
              <a:t>Grid Tools</a:t>
            </a:r>
          </a:p>
          <a:p>
            <a:pPr eaLnBrk="1" hangingPunct="1"/>
            <a:r>
              <a:rPr lang="en-US" altLang="en-US"/>
              <a:t>Case Studies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>
            <a:extLst>
              <a:ext uri="{FF2B5EF4-FFF2-40B4-BE49-F238E27FC236}">
                <a16:creationId xmlns:a16="http://schemas.microsoft.com/office/drawing/2014/main" id="{BCF9E6C0-5EA0-D09B-46D6-6C0994C1B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3396AC-B47C-4486-B2BE-A316D9B595D3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EFC97E3-7F19-3EB7-C597-A3C9A48AB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is a Grid?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F9240B15-EA8A-217E-A529-7DBA1B9B16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915400" cy="5486400"/>
          </a:xfrm>
        </p:spPr>
        <p:txBody>
          <a:bodyPr/>
          <a:lstStyle/>
          <a:p>
            <a:pPr eaLnBrk="1" hangingPunct="1"/>
            <a:r>
              <a:rPr lang="en-US" altLang="en-US"/>
              <a:t>Many definitions exist in the literature</a:t>
            </a:r>
          </a:p>
          <a:p>
            <a:pPr eaLnBrk="1" hangingPunct="1"/>
            <a:r>
              <a:rPr lang="en-US" altLang="en-US"/>
              <a:t>Early defs: Foster and Kesselman, 1998</a:t>
            </a:r>
          </a:p>
          <a:p>
            <a:pPr lvl="1" eaLnBrk="1" hangingPunct="1">
              <a:buFontTx/>
              <a:buNone/>
            </a:pPr>
            <a:r>
              <a:rPr lang="en-US" altLang="en-US"/>
              <a:t>“A computational grid is a hardware and software infrastructure that provides dependable, consistent, pervasive, and inexpensive access to high-end computational facilities”</a:t>
            </a:r>
          </a:p>
          <a:p>
            <a:pPr eaLnBrk="1" hangingPunct="1"/>
            <a:r>
              <a:rPr lang="en-US" altLang="en-US"/>
              <a:t>Kleinrock 1969:</a:t>
            </a:r>
          </a:p>
          <a:p>
            <a:pPr lvl="1" eaLnBrk="1" hangingPunct="1">
              <a:buFontTx/>
              <a:buNone/>
            </a:pPr>
            <a:r>
              <a:rPr lang="en-US" altLang="en-US"/>
              <a:t> “We will probably see the spread of ‘computer utilities’, which, like present electric and telephone utilities, will service individual homes and offices across the country.”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>
            <a:extLst>
              <a:ext uri="{FF2B5EF4-FFF2-40B4-BE49-F238E27FC236}">
                <a16:creationId xmlns:a16="http://schemas.microsoft.com/office/drawing/2014/main" id="{F568C9EC-73BF-171B-49C9-3034FD2AC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A2C131-711F-464D-B753-0D29B9A1AF5F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5234AD35-A84E-1D5C-F272-F2F4283F15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3-point checklist (Foster 2002)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7145D3E7-704E-C8F7-7ADE-AC5F3BF9F3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Coordinates resources not subject to centralized control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Uses standard, open, general purpose protocols and interfaces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Deliver nontrivial qualities of service</a:t>
            </a:r>
          </a:p>
          <a:p>
            <a:pPr marL="990600" lvl="1" indent="-533400" eaLnBrk="1" hangingPunct="1">
              <a:buFontTx/>
              <a:buChar char="•"/>
            </a:pPr>
            <a:r>
              <a:rPr lang="en-US" altLang="en-US"/>
              <a:t>e.g., response time, throughput, availability, security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>
            <a:extLst>
              <a:ext uri="{FF2B5EF4-FFF2-40B4-BE49-F238E27FC236}">
                <a16:creationId xmlns:a16="http://schemas.microsoft.com/office/drawing/2014/main" id="{D38139C4-1774-ADBC-FF40-30D73A964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52224F-9EB0-472C-831D-13832687E127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8435" name="Rectangle 4">
            <a:extLst>
              <a:ext uri="{FF2B5EF4-FFF2-40B4-BE49-F238E27FC236}">
                <a16:creationId xmlns:a16="http://schemas.microsoft.com/office/drawing/2014/main" id="{BB50DE4E-39E7-B330-748D-D0F78C38F1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Grid Architecture</a:t>
            </a:r>
          </a:p>
        </p:txBody>
      </p:sp>
      <p:pic>
        <p:nvPicPr>
          <p:cNvPr id="18436" name="Picture 5">
            <a:extLst>
              <a:ext uri="{FF2B5EF4-FFF2-40B4-BE49-F238E27FC236}">
                <a16:creationId xmlns:a16="http://schemas.microsoft.com/office/drawing/2014/main" id="{22DA7052-F8AB-D5E0-F2A1-37252A456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05000"/>
            <a:ext cx="1592263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>
            <a:extLst>
              <a:ext uri="{FF2B5EF4-FFF2-40B4-BE49-F238E27FC236}">
                <a16:creationId xmlns:a16="http://schemas.microsoft.com/office/drawing/2014/main" id="{25E635A6-3261-D45D-8AAA-9CF351443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81400"/>
            <a:ext cx="18240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0">
            <a:extLst>
              <a:ext uri="{FF2B5EF4-FFF2-40B4-BE49-F238E27FC236}">
                <a16:creationId xmlns:a16="http://schemas.microsoft.com/office/drawing/2014/main" id="{AB358566-3C50-4678-B2FB-FF2AFF138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267200"/>
            <a:ext cx="12271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1">
            <a:extLst>
              <a:ext uri="{FF2B5EF4-FFF2-40B4-BE49-F238E27FC236}">
                <a16:creationId xmlns:a16="http://schemas.microsoft.com/office/drawing/2014/main" id="{D316162A-F39C-50C0-A860-3A9EB44DDD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038600"/>
            <a:ext cx="9525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2">
            <a:extLst>
              <a:ext uri="{FF2B5EF4-FFF2-40B4-BE49-F238E27FC236}">
                <a16:creationId xmlns:a16="http://schemas.microsoft.com/office/drawing/2014/main" id="{B4641CA2-64D8-8386-49C1-BDE55AFB8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13716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tower">
            <a:extLst>
              <a:ext uri="{FF2B5EF4-FFF2-40B4-BE49-F238E27FC236}">
                <a16:creationId xmlns:a16="http://schemas.microsoft.com/office/drawing/2014/main" id="{7496CB27-569B-1A47-0536-9E06E65C93A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6781800" y="1524000"/>
            <a:ext cx="685800" cy="971550"/>
          </a:xfrm>
          <a:custGeom>
            <a:avLst/>
            <a:gdLst>
              <a:gd name="T0" fmla="*/ 0 w 21600"/>
              <a:gd name="T1" fmla="*/ 98235 h 21600"/>
              <a:gd name="T2" fmla="*/ 211582 w 21600"/>
              <a:gd name="T3" fmla="*/ 0 h 21600"/>
              <a:gd name="T4" fmla="*/ 342900 w 21600"/>
              <a:gd name="T5" fmla="*/ 0 h 21600"/>
              <a:gd name="T6" fmla="*/ 685800 w 21600"/>
              <a:gd name="T7" fmla="*/ 0 h 21600"/>
              <a:gd name="T8" fmla="*/ 685800 w 21600"/>
              <a:gd name="T9" fmla="*/ 523962 h 21600"/>
              <a:gd name="T10" fmla="*/ 685800 w 21600"/>
              <a:gd name="T11" fmla="*/ 873316 h 21600"/>
              <a:gd name="T12" fmla="*/ 481521 w 21600"/>
              <a:gd name="T13" fmla="*/ 971550 h 21600"/>
              <a:gd name="T14" fmla="*/ 335598 w 21600"/>
              <a:gd name="T15" fmla="*/ 971550 h 21600"/>
              <a:gd name="T16" fmla="*/ 0 w 21600"/>
              <a:gd name="T17" fmla="*/ 971550 h 21600"/>
              <a:gd name="T18" fmla="*/ 0 w 21600"/>
              <a:gd name="T19" fmla="*/ 518520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59 w 21600"/>
              <a:gd name="T31" fmla="*/ 22540 h 21600"/>
              <a:gd name="T32" fmla="*/ 21485 w 21600"/>
              <a:gd name="T33" fmla="*/ 27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2" name="tower">
            <a:extLst>
              <a:ext uri="{FF2B5EF4-FFF2-40B4-BE49-F238E27FC236}">
                <a16:creationId xmlns:a16="http://schemas.microsoft.com/office/drawing/2014/main" id="{AEE75830-33D9-82D6-9317-122E4D89DBA9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391400" y="1524000"/>
            <a:ext cx="685800" cy="971550"/>
          </a:xfrm>
          <a:custGeom>
            <a:avLst/>
            <a:gdLst>
              <a:gd name="T0" fmla="*/ 0 w 21600"/>
              <a:gd name="T1" fmla="*/ 98235 h 21600"/>
              <a:gd name="T2" fmla="*/ 211582 w 21600"/>
              <a:gd name="T3" fmla="*/ 0 h 21600"/>
              <a:gd name="T4" fmla="*/ 342900 w 21600"/>
              <a:gd name="T5" fmla="*/ 0 h 21600"/>
              <a:gd name="T6" fmla="*/ 685800 w 21600"/>
              <a:gd name="T7" fmla="*/ 0 h 21600"/>
              <a:gd name="T8" fmla="*/ 685800 w 21600"/>
              <a:gd name="T9" fmla="*/ 523962 h 21600"/>
              <a:gd name="T10" fmla="*/ 685800 w 21600"/>
              <a:gd name="T11" fmla="*/ 873316 h 21600"/>
              <a:gd name="T12" fmla="*/ 481521 w 21600"/>
              <a:gd name="T13" fmla="*/ 971550 h 21600"/>
              <a:gd name="T14" fmla="*/ 335598 w 21600"/>
              <a:gd name="T15" fmla="*/ 971550 h 21600"/>
              <a:gd name="T16" fmla="*/ 0 w 21600"/>
              <a:gd name="T17" fmla="*/ 971550 h 21600"/>
              <a:gd name="T18" fmla="*/ 0 w 21600"/>
              <a:gd name="T19" fmla="*/ 518520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59 w 21600"/>
              <a:gd name="T31" fmla="*/ 22540 h 21600"/>
              <a:gd name="T32" fmla="*/ 21485 w 21600"/>
              <a:gd name="T33" fmla="*/ 27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3" name="tower">
            <a:extLst>
              <a:ext uri="{FF2B5EF4-FFF2-40B4-BE49-F238E27FC236}">
                <a16:creationId xmlns:a16="http://schemas.microsoft.com/office/drawing/2014/main" id="{8070F06A-D41D-F707-2C0E-787963780B07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8001000" y="1524000"/>
            <a:ext cx="685800" cy="971550"/>
          </a:xfrm>
          <a:custGeom>
            <a:avLst/>
            <a:gdLst>
              <a:gd name="T0" fmla="*/ 0 w 21600"/>
              <a:gd name="T1" fmla="*/ 98235 h 21600"/>
              <a:gd name="T2" fmla="*/ 211582 w 21600"/>
              <a:gd name="T3" fmla="*/ 0 h 21600"/>
              <a:gd name="T4" fmla="*/ 342900 w 21600"/>
              <a:gd name="T5" fmla="*/ 0 h 21600"/>
              <a:gd name="T6" fmla="*/ 685800 w 21600"/>
              <a:gd name="T7" fmla="*/ 0 h 21600"/>
              <a:gd name="T8" fmla="*/ 685800 w 21600"/>
              <a:gd name="T9" fmla="*/ 523962 h 21600"/>
              <a:gd name="T10" fmla="*/ 685800 w 21600"/>
              <a:gd name="T11" fmla="*/ 873316 h 21600"/>
              <a:gd name="T12" fmla="*/ 481521 w 21600"/>
              <a:gd name="T13" fmla="*/ 971550 h 21600"/>
              <a:gd name="T14" fmla="*/ 335598 w 21600"/>
              <a:gd name="T15" fmla="*/ 971550 h 21600"/>
              <a:gd name="T16" fmla="*/ 0 w 21600"/>
              <a:gd name="T17" fmla="*/ 971550 h 21600"/>
              <a:gd name="T18" fmla="*/ 0 w 21600"/>
              <a:gd name="T19" fmla="*/ 518520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59 w 21600"/>
              <a:gd name="T31" fmla="*/ 22540 h 21600"/>
              <a:gd name="T32" fmla="*/ 21485 w 21600"/>
              <a:gd name="T33" fmla="*/ 27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4" name="Rectangle 17">
            <a:extLst>
              <a:ext uri="{FF2B5EF4-FFF2-40B4-BE49-F238E27FC236}">
                <a16:creationId xmlns:a16="http://schemas.microsoft.com/office/drawing/2014/main" id="{ACC83A6D-4810-7324-2FC3-97642DBEF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838200"/>
            <a:ext cx="2438400" cy="1752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5" name="Rectangle 18">
            <a:extLst>
              <a:ext uri="{FF2B5EF4-FFF2-40B4-BE49-F238E27FC236}">
                <a16:creationId xmlns:a16="http://schemas.microsoft.com/office/drawing/2014/main" id="{6E941E94-37BA-DB9E-239C-25DDCD16F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352800"/>
            <a:ext cx="2438400" cy="1752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6" name="Rectangle 19">
            <a:extLst>
              <a:ext uri="{FF2B5EF4-FFF2-40B4-BE49-F238E27FC236}">
                <a16:creationId xmlns:a16="http://schemas.microsoft.com/office/drawing/2014/main" id="{82B2B2E1-4BBB-6CD9-9374-E17CB7940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038600"/>
            <a:ext cx="2438400" cy="1752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7" name="Rectangle 20">
            <a:extLst>
              <a:ext uri="{FF2B5EF4-FFF2-40B4-BE49-F238E27FC236}">
                <a16:creationId xmlns:a16="http://schemas.microsoft.com/office/drawing/2014/main" id="{ABC8F838-BA63-C078-D7F1-BB9A0A557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657600"/>
            <a:ext cx="2438400" cy="1752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8" name="Rectangle 21">
            <a:extLst>
              <a:ext uri="{FF2B5EF4-FFF2-40B4-BE49-F238E27FC236}">
                <a16:creationId xmlns:a16="http://schemas.microsoft.com/office/drawing/2014/main" id="{5C56F730-C1DE-8264-3B88-7F80F0821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066800"/>
            <a:ext cx="2438400" cy="1752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9" name="Line 22">
            <a:extLst>
              <a:ext uri="{FF2B5EF4-FFF2-40B4-BE49-F238E27FC236}">
                <a16:creationId xmlns:a16="http://schemas.microsoft.com/office/drawing/2014/main" id="{F24075B9-1CF1-F83D-5F53-8F563A2019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828800"/>
            <a:ext cx="1295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0" name="Line 23">
            <a:extLst>
              <a:ext uri="{FF2B5EF4-FFF2-40B4-BE49-F238E27FC236}">
                <a16:creationId xmlns:a16="http://schemas.microsoft.com/office/drawing/2014/main" id="{1DB55959-2C10-44AB-7A2D-0EB6977204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2971800"/>
            <a:ext cx="1143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1" name="Line 24">
            <a:extLst>
              <a:ext uri="{FF2B5EF4-FFF2-40B4-BE49-F238E27FC236}">
                <a16:creationId xmlns:a16="http://schemas.microsoft.com/office/drawing/2014/main" id="{2BC7372C-6E37-E6CE-EBDA-75D040C6E5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36576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2" name="Line 25">
            <a:extLst>
              <a:ext uri="{FF2B5EF4-FFF2-40B4-BE49-F238E27FC236}">
                <a16:creationId xmlns:a16="http://schemas.microsoft.com/office/drawing/2014/main" id="{9B331BA5-651C-BABD-FF5F-B98C069634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15000" y="32004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3" name="Line 26">
            <a:extLst>
              <a:ext uri="{FF2B5EF4-FFF2-40B4-BE49-F238E27FC236}">
                <a16:creationId xmlns:a16="http://schemas.microsoft.com/office/drawing/2014/main" id="{EC51CF2C-6D44-113F-1E8C-A209AF0404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12954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4" name="Text Box 27">
            <a:extLst>
              <a:ext uri="{FF2B5EF4-FFF2-40B4-BE49-F238E27FC236}">
                <a16:creationId xmlns:a16="http://schemas.microsoft.com/office/drawing/2014/main" id="{AF29654B-86AC-D25B-87D2-D6AA501EC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19800"/>
            <a:ext cx="85201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/>
              <a:t> Autonomous, globally distributed computers/clusters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B328ECFE-19FC-4533-4A2E-EE8CDFCED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6D5702-C169-44B3-908E-B2E9B458E4F9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9FE013A0-C43E-6F86-A6B1-314554BD55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do we need Grids?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399FAAFC-4AE6-6152-1FC1-95CC65964F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Many large-scale problems cannot be solved by a single computer</a:t>
            </a:r>
          </a:p>
          <a:p>
            <a:pPr eaLnBrk="1" hangingPunct="1"/>
            <a:r>
              <a:rPr lang="en-US" altLang="en-US"/>
              <a:t>Globally distributed data and resources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>
            <a:extLst>
              <a:ext uri="{FF2B5EF4-FFF2-40B4-BE49-F238E27FC236}">
                <a16:creationId xmlns:a16="http://schemas.microsoft.com/office/drawing/2014/main" id="{5426A180-CD53-D362-5922-E8FC3615C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19BE77-B378-4C2B-98D5-BFE8C86DC664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E4EFED6A-1C10-BB91-2FFF-4D8F9E99C2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Background: Related technologies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7B49EE7A-87E0-AE8E-BF81-691D479A32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Cluster computing</a:t>
            </a:r>
          </a:p>
          <a:p>
            <a:pPr eaLnBrk="1" hangingPunct="1"/>
            <a:r>
              <a:rPr lang="en-US" altLang="en-US"/>
              <a:t>Peer-to-peer computing</a:t>
            </a:r>
          </a:p>
          <a:p>
            <a:pPr eaLnBrk="1" hangingPunct="1"/>
            <a:r>
              <a:rPr lang="en-US" altLang="en-US"/>
              <a:t>Internet computing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1459F3F1-2F9C-EBA5-C518-14A304518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699E68F-2B45-4B5B-B3F6-915212EE4E7F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2FEEE74D-5171-F17A-9EA7-3D3C05D0F5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Cluster computing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89889355-315A-3326-A4EE-BE669FC412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Idea: put some PCs together and get them to communicate</a:t>
            </a:r>
          </a:p>
          <a:p>
            <a:pPr eaLnBrk="1" hangingPunct="1"/>
            <a:r>
              <a:rPr lang="en-US" altLang="en-US"/>
              <a:t>Cheaper to build than a mainframe supercomputer</a:t>
            </a:r>
          </a:p>
          <a:p>
            <a:pPr eaLnBrk="1" hangingPunct="1"/>
            <a:r>
              <a:rPr lang="en-US" altLang="en-US"/>
              <a:t>Different sizes of clusters</a:t>
            </a:r>
          </a:p>
          <a:p>
            <a:pPr eaLnBrk="1" hangingPunct="1"/>
            <a:r>
              <a:rPr lang="en-US" altLang="en-US"/>
              <a:t>Scalable – can grow a cluster by adding more PCs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>
            <a:extLst>
              <a:ext uri="{FF2B5EF4-FFF2-40B4-BE49-F238E27FC236}">
                <a16:creationId xmlns:a16="http://schemas.microsoft.com/office/drawing/2014/main" id="{DC5FBF1B-6DA0-F46D-606A-5C0AE83D4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5930388-3277-48FC-A808-989F53FC96BE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BD864D27-20D8-109F-AF36-03EF3FFF0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Cluster Architecture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885337D1-1444-DCE3-A219-6943CA764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3038"/>
            <a:ext cx="5700713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4C36028A-BABD-4A77-BE41-2CDE2CACF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6B30A0-27E2-46EA-8208-ADE00217867E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80AB003-0FF1-D0B3-221E-D376BFFCAE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Peer-to-Peer computing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D5DD3BB-8ADF-7009-AD20-ECB4BBB1E5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Connect to other computers</a:t>
            </a:r>
          </a:p>
          <a:p>
            <a:pPr eaLnBrk="1" hangingPunct="1"/>
            <a:r>
              <a:rPr lang="en-US" altLang="en-US"/>
              <a:t>Can access files from any computer on the network</a:t>
            </a:r>
          </a:p>
          <a:p>
            <a:pPr eaLnBrk="1" hangingPunct="1"/>
            <a:r>
              <a:rPr lang="en-US" altLang="en-US"/>
              <a:t>Allows data sharing without going through central server</a:t>
            </a:r>
          </a:p>
          <a:p>
            <a:pPr eaLnBrk="1" hangingPunct="1"/>
            <a:r>
              <a:rPr lang="en-US" altLang="en-US"/>
              <a:t>Decentralized approach also useful for Grid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>
            <a:extLst>
              <a:ext uri="{FF2B5EF4-FFF2-40B4-BE49-F238E27FC236}">
                <a16:creationId xmlns:a16="http://schemas.microsoft.com/office/drawing/2014/main" id="{831D6FFD-55BF-5A81-1FB2-73DE26B6B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A6E3F4-1019-4278-B1D1-5FF875D54FA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4579" name="Rectangle 4">
            <a:extLst>
              <a:ext uri="{FF2B5EF4-FFF2-40B4-BE49-F238E27FC236}">
                <a16:creationId xmlns:a16="http://schemas.microsoft.com/office/drawing/2014/main" id="{B685590B-CB93-4E5F-6225-62A51773BA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Peer to Peer architecture</a:t>
            </a:r>
          </a:p>
        </p:txBody>
      </p:sp>
      <p:pic>
        <p:nvPicPr>
          <p:cNvPr id="24580" name="Picture 5">
            <a:extLst>
              <a:ext uri="{FF2B5EF4-FFF2-40B4-BE49-F238E27FC236}">
                <a16:creationId xmlns:a16="http://schemas.microsoft.com/office/drawing/2014/main" id="{3906D299-66BF-67BD-DD16-B41EF6EDB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257800"/>
            <a:ext cx="18240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6">
            <a:extLst>
              <a:ext uri="{FF2B5EF4-FFF2-40B4-BE49-F238E27FC236}">
                <a16:creationId xmlns:a16="http://schemas.microsoft.com/office/drawing/2014/main" id="{AE386C64-E29E-A743-8480-A8E099190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257800"/>
            <a:ext cx="18240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7">
            <a:extLst>
              <a:ext uri="{FF2B5EF4-FFF2-40B4-BE49-F238E27FC236}">
                <a16:creationId xmlns:a16="http://schemas.microsoft.com/office/drawing/2014/main" id="{573B6690-EF63-BFA6-C745-F1DF0B0D6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18240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8">
            <a:extLst>
              <a:ext uri="{FF2B5EF4-FFF2-40B4-BE49-F238E27FC236}">
                <a16:creationId xmlns:a16="http://schemas.microsoft.com/office/drawing/2014/main" id="{5FD8F102-2160-8083-B341-789102554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38400"/>
            <a:ext cx="18240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9">
            <a:extLst>
              <a:ext uri="{FF2B5EF4-FFF2-40B4-BE49-F238E27FC236}">
                <a16:creationId xmlns:a16="http://schemas.microsoft.com/office/drawing/2014/main" id="{68A7641E-AB97-C6B8-CEC9-9E71312E7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276600"/>
            <a:ext cx="18240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Line 10">
            <a:extLst>
              <a:ext uri="{FF2B5EF4-FFF2-40B4-BE49-F238E27FC236}">
                <a16:creationId xmlns:a16="http://schemas.microsoft.com/office/drawing/2014/main" id="{202CC419-13BC-A672-1244-0E8196755CA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76400" y="3200400"/>
            <a:ext cx="4572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Line 11">
            <a:extLst>
              <a:ext uri="{FF2B5EF4-FFF2-40B4-BE49-F238E27FC236}">
                <a16:creationId xmlns:a16="http://schemas.microsoft.com/office/drawing/2014/main" id="{F13C08BF-9BE2-D945-A493-78038B7B68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4419600"/>
            <a:ext cx="990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Line 12">
            <a:extLst>
              <a:ext uri="{FF2B5EF4-FFF2-40B4-BE49-F238E27FC236}">
                <a16:creationId xmlns:a16="http://schemas.microsoft.com/office/drawing/2014/main" id="{1C697BFC-8A55-1D98-EBE5-A931FECB86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86000" y="2667000"/>
            <a:ext cx="3657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8" name="Line 13">
            <a:extLst>
              <a:ext uri="{FF2B5EF4-FFF2-40B4-BE49-F238E27FC236}">
                <a16:creationId xmlns:a16="http://schemas.microsoft.com/office/drawing/2014/main" id="{CEF73A8F-D553-3F7F-6FF4-DA144B27258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09800" y="2971800"/>
            <a:ext cx="1066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9" name="Line 14">
            <a:extLst>
              <a:ext uri="{FF2B5EF4-FFF2-40B4-BE49-F238E27FC236}">
                <a16:creationId xmlns:a16="http://schemas.microsoft.com/office/drawing/2014/main" id="{7E71A1C2-80AC-3B9C-5FBB-7CB4B3E4B0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400" y="3657600"/>
            <a:ext cx="8382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0" name="Line 15">
            <a:extLst>
              <a:ext uri="{FF2B5EF4-FFF2-40B4-BE49-F238E27FC236}">
                <a16:creationId xmlns:a16="http://schemas.microsoft.com/office/drawing/2014/main" id="{835D6971-4CB7-1A4F-056F-C324CD6A79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5943600"/>
            <a:ext cx="2209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>
            <a:extLst>
              <a:ext uri="{FF2B5EF4-FFF2-40B4-BE49-F238E27FC236}">
                <a16:creationId xmlns:a16="http://schemas.microsoft.com/office/drawing/2014/main" id="{D5A07ADC-8F83-9E81-519B-AD3DDA3C0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41D8E6-6320-496B-A2A7-6F0BFB7087AE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C7C7A49C-2217-8F35-3E42-43FD25582A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Internet computing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ACD2E5E4-85E5-BA68-0C0D-583A359885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82000" cy="4800600"/>
          </a:xfrm>
        </p:spPr>
        <p:txBody>
          <a:bodyPr/>
          <a:lstStyle/>
          <a:p>
            <a:pPr eaLnBrk="1" hangingPunct="1"/>
            <a:r>
              <a:rPr lang="en-US" altLang="en-US" dirty="0"/>
              <a:t>Idea: many idle PCs on the Internet</a:t>
            </a:r>
          </a:p>
          <a:p>
            <a:pPr eaLnBrk="1" hangingPunct="1"/>
            <a:r>
              <a:rPr lang="en-US" altLang="en-US" dirty="0"/>
              <a:t>Can perform other computations while not being used</a:t>
            </a:r>
          </a:p>
          <a:p>
            <a:pPr eaLnBrk="1" hangingPunct="1"/>
            <a:r>
              <a:rPr lang="en-US" altLang="en-US" dirty="0"/>
              <a:t>“Cycle scavenging” – rely on getting free time on other people’s computers</a:t>
            </a:r>
          </a:p>
          <a:p>
            <a:pPr eaLnBrk="1" hangingPunct="1"/>
            <a:r>
              <a:rPr lang="en-US" altLang="en-US" dirty="0"/>
              <a:t>Example: </a:t>
            </a:r>
            <a:r>
              <a:rPr lang="en-US" altLang="en-US" dirty="0" err="1"/>
              <a:t>SETI@home</a:t>
            </a:r>
            <a:endParaRPr lang="en-US" altLang="en-US" dirty="0"/>
          </a:p>
          <a:p>
            <a:pPr eaLnBrk="1" hangingPunct="1"/>
            <a:r>
              <a:rPr lang="en-US" altLang="en-US" dirty="0"/>
              <a:t>What are advantages/disadvantages of cycle scavenging?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E8C9EF02-39B4-6879-0E78-EFD75C947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574F1C-9082-419B-A7CD-224C09C38D33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4A32B459-5683-A578-0155-A637B3E9BA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Grid Applications</a:t>
            </a:r>
          </a:p>
        </p:txBody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BB7950C8-8E22-7496-E058-BC9A1A6E13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Distributed supercomputing</a:t>
            </a:r>
          </a:p>
          <a:p>
            <a:pPr eaLnBrk="1" hangingPunct="1"/>
            <a:r>
              <a:rPr lang="en-US" altLang="en-US"/>
              <a:t>High-throughput computing</a:t>
            </a:r>
          </a:p>
          <a:p>
            <a:pPr eaLnBrk="1" hangingPunct="1"/>
            <a:r>
              <a:rPr lang="en-US" altLang="en-US"/>
              <a:t>On-demand computing</a:t>
            </a:r>
          </a:p>
          <a:p>
            <a:pPr eaLnBrk="1" hangingPunct="1"/>
            <a:r>
              <a:rPr lang="en-US" altLang="en-US"/>
              <a:t>Data-intensive computing</a:t>
            </a:r>
          </a:p>
          <a:p>
            <a:pPr eaLnBrk="1" hangingPunct="1"/>
            <a:r>
              <a:rPr lang="en-US" altLang="en-US"/>
              <a:t>Collaborative computing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>
            <a:extLst>
              <a:ext uri="{FF2B5EF4-FFF2-40B4-BE49-F238E27FC236}">
                <a16:creationId xmlns:a16="http://schemas.microsoft.com/office/drawing/2014/main" id="{801472B5-DE44-2101-17C5-2F83E3A64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B5A6C3-949D-4563-8056-C19144670BE9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2F95EFE-CCD8-BD6A-2A5C-74734A2B81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Distributed Supercomputing</a:t>
            </a: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99D39242-70C6-4D97-9704-C1D91812C4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Idea: aggregate computational resources to tackle problems that cannot be solved by a single system</a:t>
            </a:r>
          </a:p>
          <a:p>
            <a:pPr eaLnBrk="1" hangingPunct="1"/>
            <a:r>
              <a:rPr lang="en-US" altLang="en-US" sz="2800"/>
              <a:t>Examples: climate modeling, computational chemistry</a:t>
            </a:r>
          </a:p>
          <a:p>
            <a:pPr eaLnBrk="1" hangingPunct="1"/>
            <a:r>
              <a:rPr lang="en-US" altLang="en-US" sz="2800"/>
              <a:t>Challenges include:</a:t>
            </a:r>
          </a:p>
          <a:p>
            <a:pPr lvl="1" eaLnBrk="1" hangingPunct="1"/>
            <a:r>
              <a:rPr lang="en-US" altLang="en-US" sz="2400"/>
              <a:t>Scheduling scarce and expensive resources</a:t>
            </a:r>
          </a:p>
          <a:p>
            <a:pPr lvl="1" eaLnBrk="1" hangingPunct="1"/>
            <a:r>
              <a:rPr lang="en-US" altLang="en-US" sz="2400"/>
              <a:t>Scalability of protocols and algorithms</a:t>
            </a:r>
          </a:p>
          <a:p>
            <a:pPr lvl="1" eaLnBrk="1" hangingPunct="1"/>
            <a:r>
              <a:rPr lang="en-US" altLang="en-US" sz="2400"/>
              <a:t>Maintaining high levels of performance across heterogeneous systems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>
            <a:extLst>
              <a:ext uri="{FF2B5EF4-FFF2-40B4-BE49-F238E27FC236}">
                <a16:creationId xmlns:a16="http://schemas.microsoft.com/office/drawing/2014/main" id="{73436074-0610-AF5F-F33A-25F2D4640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A7B761-B97F-4E02-AB76-37E647D29BC0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831A37D8-862A-D3F5-B002-58C3EF0551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High-throughput computing</a:t>
            </a:r>
          </a:p>
        </p:txBody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3DDF60FA-D54D-FAE4-F27B-C4BBD2A9C5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Schedule large numbers of independent tasks</a:t>
            </a:r>
          </a:p>
          <a:p>
            <a:pPr eaLnBrk="1" hangingPunct="1"/>
            <a:r>
              <a:rPr lang="en-US" altLang="en-US"/>
              <a:t>Goal: exploit unused CPU cycles (e.g., from idle workstations)</a:t>
            </a:r>
          </a:p>
          <a:p>
            <a:pPr eaLnBrk="1" hangingPunct="1"/>
            <a:r>
              <a:rPr lang="en-US" altLang="en-US"/>
              <a:t>Unlike distributed computing, tasks loosely coupled</a:t>
            </a:r>
          </a:p>
          <a:p>
            <a:pPr eaLnBrk="1" hangingPunct="1"/>
            <a:r>
              <a:rPr lang="en-US" altLang="en-US"/>
              <a:t>Examples: parameter studies, cryptographic problems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>
            <a:extLst>
              <a:ext uri="{FF2B5EF4-FFF2-40B4-BE49-F238E27FC236}">
                <a16:creationId xmlns:a16="http://schemas.microsoft.com/office/drawing/2014/main" id="{A7947A5A-E146-0439-43D1-47653C70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94AE3C-CA22-49C0-B7CF-6A05F3295DF8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AEAABBB6-F95D-6E6A-4882-31726B473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On-demand computing</a:t>
            </a: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4EDB567B-7C9B-7753-95D9-3FE6E4DFED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 Grid capabilities to meet short-term requirements for resources that cannot conveniently be located locally</a:t>
            </a:r>
          </a:p>
          <a:p>
            <a:pPr eaLnBrk="1" hangingPunct="1"/>
            <a:r>
              <a:rPr lang="en-US" altLang="en-US"/>
              <a:t>Unlike distributed computing, driven by cost-performance concerns rather than absolute performance</a:t>
            </a:r>
          </a:p>
          <a:p>
            <a:pPr eaLnBrk="1" hangingPunct="1"/>
            <a:r>
              <a:rPr lang="en-US" altLang="en-US"/>
              <a:t>Dispatch expensive or specialized computations to remote servers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>
            <a:extLst>
              <a:ext uri="{FF2B5EF4-FFF2-40B4-BE49-F238E27FC236}">
                <a16:creationId xmlns:a16="http://schemas.microsoft.com/office/drawing/2014/main" id="{A488FE02-E2BB-381D-90EE-14F702019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C85DF59-E51A-4170-B217-556B54997E24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F81BF0E2-3095-C321-B128-8D98BEEAA6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Data-intensive computing</a:t>
            </a:r>
          </a:p>
        </p:txBody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11854057-2EA7-736D-7E7C-CA528A71A2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5257800"/>
          </a:xfrm>
        </p:spPr>
        <p:txBody>
          <a:bodyPr/>
          <a:lstStyle/>
          <a:p>
            <a:pPr eaLnBrk="1" hangingPunct="1"/>
            <a:r>
              <a:rPr lang="en-US" altLang="en-US"/>
              <a:t>Synthesize data in geographically distributed repositories</a:t>
            </a:r>
          </a:p>
          <a:p>
            <a:pPr eaLnBrk="1" hangingPunct="1"/>
            <a:r>
              <a:rPr lang="en-US" altLang="en-US"/>
              <a:t>Synthesis may be computationally and communication intensive</a:t>
            </a:r>
          </a:p>
          <a:p>
            <a:pPr eaLnBrk="1" hangingPunct="1"/>
            <a:r>
              <a:rPr lang="en-US" altLang="en-US"/>
              <a:t>Examples:</a:t>
            </a:r>
          </a:p>
          <a:p>
            <a:pPr lvl="1" eaLnBrk="1" hangingPunct="1"/>
            <a:r>
              <a:rPr lang="en-US" altLang="en-US"/>
              <a:t>High energy physics generate terabytes of distributed data, need complex queries to detect “interesting” events</a:t>
            </a:r>
          </a:p>
          <a:p>
            <a:pPr lvl="1" eaLnBrk="1" hangingPunct="1"/>
            <a:r>
              <a:rPr lang="en-US" altLang="en-US"/>
              <a:t>Distributed analysis of Sloan Digital Sky Survey data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>
            <a:extLst>
              <a:ext uri="{FF2B5EF4-FFF2-40B4-BE49-F238E27FC236}">
                <a16:creationId xmlns:a16="http://schemas.microsoft.com/office/drawing/2014/main" id="{6B6930FF-410F-0936-2BB2-CE8F85321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A277EA-FE99-48A5-B513-2A89974329A9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80180620-8D4D-2679-7D37-04FC498443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Collaborative computing</a:t>
            </a:r>
          </a:p>
        </p:txBody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6A05646B-0DF6-9BE6-581F-D6462BFDE9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Enable shared use of data archives and simulations</a:t>
            </a:r>
          </a:p>
          <a:p>
            <a:pPr eaLnBrk="1" hangingPunct="1"/>
            <a:r>
              <a:rPr lang="en-US" altLang="en-US"/>
              <a:t>Examples:</a:t>
            </a:r>
          </a:p>
          <a:p>
            <a:pPr lvl="1" eaLnBrk="1" hangingPunct="1"/>
            <a:r>
              <a:rPr lang="en-US" altLang="en-US"/>
              <a:t>Collaborative exploration of large geophysical data sets</a:t>
            </a:r>
          </a:p>
          <a:p>
            <a:pPr eaLnBrk="1" hangingPunct="1"/>
            <a:r>
              <a:rPr lang="en-US" altLang="en-US"/>
              <a:t>Challenges:</a:t>
            </a:r>
          </a:p>
          <a:p>
            <a:pPr lvl="1" eaLnBrk="1" hangingPunct="1"/>
            <a:r>
              <a:rPr lang="en-US" altLang="en-US"/>
              <a:t>Real-time demands of interactive applications</a:t>
            </a:r>
          </a:p>
          <a:p>
            <a:pPr lvl="1" eaLnBrk="1" hangingPunct="1"/>
            <a:r>
              <a:rPr lang="en-US" altLang="en-US"/>
              <a:t>Rich variety of interactions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>
            <a:extLst>
              <a:ext uri="{FF2B5EF4-FFF2-40B4-BE49-F238E27FC236}">
                <a16:creationId xmlns:a16="http://schemas.microsoft.com/office/drawing/2014/main" id="{93DBD296-13B3-052E-6898-3ACBE6F00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637CC2-4D6D-4E46-B2D1-26409C9E6297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47878A22-AABC-3866-5DA3-2BE05AC6A7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Grid Communities</a:t>
            </a:r>
          </a:p>
        </p:txBody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9801812-D73C-0551-CCA4-CD8B515E55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534400" cy="5486400"/>
          </a:xfrm>
        </p:spPr>
        <p:txBody>
          <a:bodyPr/>
          <a:lstStyle/>
          <a:p>
            <a:pPr eaLnBrk="1" hangingPunct="1"/>
            <a:r>
              <a:rPr lang="en-US" altLang="en-US"/>
              <a:t>Who will use Grids?</a:t>
            </a:r>
          </a:p>
          <a:p>
            <a:pPr eaLnBrk="1" hangingPunct="1"/>
            <a:r>
              <a:rPr lang="en-US" altLang="en-US"/>
              <a:t>Broad view</a:t>
            </a:r>
          </a:p>
          <a:p>
            <a:pPr lvl="1" eaLnBrk="1" hangingPunct="1"/>
            <a:r>
              <a:rPr lang="en-US" altLang="en-US"/>
              <a:t>Benefits of sharing outweigh costs</a:t>
            </a:r>
          </a:p>
          <a:p>
            <a:pPr lvl="1" eaLnBrk="1" hangingPunct="1"/>
            <a:r>
              <a:rPr lang="en-US" altLang="en-US"/>
              <a:t>Universal, like a power Grid</a:t>
            </a:r>
          </a:p>
          <a:p>
            <a:pPr eaLnBrk="1" hangingPunct="1"/>
            <a:r>
              <a:rPr lang="en-US" altLang="en-US"/>
              <a:t>Narrow view</a:t>
            </a:r>
          </a:p>
          <a:p>
            <a:pPr lvl="1" eaLnBrk="1" hangingPunct="1"/>
            <a:r>
              <a:rPr lang="en-US" altLang="en-US"/>
              <a:t>Cost of sharing across institutional boundaries is too high</a:t>
            </a:r>
          </a:p>
          <a:p>
            <a:pPr lvl="1" eaLnBrk="1" hangingPunct="1"/>
            <a:r>
              <a:rPr lang="en-US" altLang="en-US"/>
              <a:t>Resources only shared when incentive to do so</a:t>
            </a:r>
          </a:p>
          <a:p>
            <a:pPr lvl="1" eaLnBrk="1" hangingPunct="1"/>
            <a:r>
              <a:rPr lang="en-US" altLang="en-US"/>
              <a:t>Grid will be specialized to support specific communities with specific goals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>
            <a:extLst>
              <a:ext uri="{FF2B5EF4-FFF2-40B4-BE49-F238E27FC236}">
                <a16:creationId xmlns:a16="http://schemas.microsoft.com/office/drawing/2014/main" id="{355C1A73-FB89-36B6-E6BB-A1089EA63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9D9655-A976-433A-A065-904BFC122B33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00507D82-002F-AF5D-FEC1-3722198063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Government</a:t>
            </a:r>
          </a:p>
        </p:txBody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C0E69A11-ABD5-86B7-544A-4B8446FC84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686800" cy="4876800"/>
          </a:xfrm>
        </p:spPr>
        <p:txBody>
          <a:bodyPr/>
          <a:lstStyle/>
          <a:p>
            <a:pPr eaLnBrk="1" hangingPunct="1"/>
            <a:r>
              <a:rPr lang="en-US" altLang="en-US"/>
              <a:t>Small number of users</a:t>
            </a:r>
          </a:p>
          <a:p>
            <a:pPr eaLnBrk="1" hangingPunct="1"/>
            <a:r>
              <a:rPr lang="en-US" altLang="en-US"/>
              <a:t>Couple small numbers of high-end resources</a:t>
            </a:r>
          </a:p>
          <a:p>
            <a:pPr eaLnBrk="1" hangingPunct="1"/>
            <a:r>
              <a:rPr lang="en-US" altLang="en-US"/>
              <a:t>Goals:	</a:t>
            </a:r>
          </a:p>
          <a:p>
            <a:pPr lvl="1" eaLnBrk="1" hangingPunct="1"/>
            <a:r>
              <a:rPr lang="en-US" altLang="en-US"/>
              <a:t>Provide “strategic computing reserve” for crisis management</a:t>
            </a:r>
          </a:p>
          <a:p>
            <a:pPr lvl="1" eaLnBrk="1" hangingPunct="1"/>
            <a:r>
              <a:rPr lang="en-US" altLang="en-US"/>
              <a:t>Support collaborative investigations of scientific and engineering problems</a:t>
            </a:r>
          </a:p>
          <a:p>
            <a:pPr eaLnBrk="1" hangingPunct="1"/>
            <a:r>
              <a:rPr lang="en-US" altLang="en-US"/>
              <a:t>Need to integrate diverse resources and balance diversity of competing interests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>
            <a:extLst>
              <a:ext uri="{FF2B5EF4-FFF2-40B4-BE49-F238E27FC236}">
                <a16:creationId xmlns:a16="http://schemas.microsoft.com/office/drawing/2014/main" id="{B7A6F46A-9D61-1F30-170B-06255B14C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A4E429-96FA-486C-89F0-1CFAF7D15222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F134E0AE-5D97-7166-3948-68AA350C78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Health Maintenance Organization</a:t>
            </a:r>
          </a:p>
        </p:txBody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FF711185-A6D6-02A4-3324-B74E2F41B3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 eaLnBrk="1" hangingPunct="1"/>
            <a:r>
              <a:rPr lang="en-US" altLang="en-US"/>
              <a:t>Share high-end computers, workstations, administrative databases, medical image archives, instruments, etc. across hospitals in a metropolitan area</a:t>
            </a:r>
          </a:p>
          <a:p>
            <a:pPr eaLnBrk="1" hangingPunct="1"/>
            <a:r>
              <a:rPr lang="en-US" altLang="en-US"/>
              <a:t>Enable new computationally enhanced applications</a:t>
            </a:r>
          </a:p>
          <a:p>
            <a:pPr eaLnBrk="1" hangingPunct="1"/>
            <a:r>
              <a:rPr lang="en-US" altLang="en-US" i="1"/>
              <a:t>Private grid</a:t>
            </a:r>
            <a:r>
              <a:rPr lang="en-US" altLang="en-US"/>
              <a:t> </a:t>
            </a:r>
          </a:p>
          <a:p>
            <a:pPr lvl="1" eaLnBrk="1" hangingPunct="1"/>
            <a:r>
              <a:rPr lang="en-US" altLang="en-US"/>
              <a:t>Small scale, central management, common purpose</a:t>
            </a:r>
          </a:p>
          <a:p>
            <a:pPr lvl="1" eaLnBrk="1" hangingPunct="1"/>
            <a:r>
              <a:rPr lang="en-US" altLang="en-US"/>
              <a:t>Diversity of applications and complexity of integration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>
            <a:extLst>
              <a:ext uri="{FF2B5EF4-FFF2-40B4-BE49-F238E27FC236}">
                <a16:creationId xmlns:a16="http://schemas.microsoft.com/office/drawing/2014/main" id="{0B6CEFE9-F826-400C-40F2-527C6E412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0FA767-048B-4580-B11B-B086F312E3C8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11E6B982-A3DA-8955-B12F-80F195E49D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Materials Science Collaboratory</a:t>
            </a:r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A9721224-3FC7-16D3-BA3D-597BFB6FD1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915400" cy="5791200"/>
          </a:xfrm>
        </p:spPr>
        <p:txBody>
          <a:bodyPr/>
          <a:lstStyle/>
          <a:p>
            <a:pPr eaLnBrk="1" hangingPunct="1"/>
            <a:r>
              <a:rPr lang="en-US" altLang="en-US"/>
              <a:t>Scientists operating a variety of instruments (electron microscopes, particle accelerators, X-ray sources) for characterization of materials</a:t>
            </a:r>
          </a:p>
          <a:p>
            <a:pPr eaLnBrk="1" hangingPunct="1"/>
            <a:r>
              <a:rPr lang="en-US" altLang="en-US"/>
              <a:t>Highly distributed and fluid community</a:t>
            </a:r>
          </a:p>
          <a:p>
            <a:pPr eaLnBrk="1" hangingPunct="1"/>
            <a:r>
              <a:rPr lang="en-US" altLang="en-US"/>
              <a:t>Sharing of instruments, archives, software, computers</a:t>
            </a:r>
          </a:p>
          <a:p>
            <a:pPr eaLnBrk="1" hangingPunct="1"/>
            <a:r>
              <a:rPr lang="en-US" altLang="en-US" i="1"/>
              <a:t>Virtual Grid</a:t>
            </a:r>
            <a:r>
              <a:rPr lang="en-US" altLang="en-US"/>
              <a:t> </a:t>
            </a:r>
          </a:p>
          <a:p>
            <a:pPr lvl="1" eaLnBrk="1" hangingPunct="1"/>
            <a:r>
              <a:rPr lang="en-US" altLang="en-US"/>
              <a:t> strong focus and narrow goals</a:t>
            </a:r>
          </a:p>
          <a:p>
            <a:pPr lvl="1" eaLnBrk="1" hangingPunct="1"/>
            <a:r>
              <a:rPr lang="en-US" altLang="en-US"/>
              <a:t>Dynamic membership, decentralized, sharing resources</a:t>
            </a:r>
            <a:endParaRPr lang="en-US" altLang="en-US" i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>
            <a:extLst>
              <a:ext uri="{FF2B5EF4-FFF2-40B4-BE49-F238E27FC236}">
                <a16:creationId xmlns:a16="http://schemas.microsoft.com/office/drawing/2014/main" id="{81030F75-91A1-FE8A-4143-AE435A09B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21F3AD-38C8-4056-A2D5-8E8CB4E2DEB6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96CD365-30E9-07F5-38CF-F8495DB4F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Computational Market Economy</a:t>
            </a:r>
          </a:p>
        </p:txBody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21E3949-11E8-6D24-329E-7FE0DEB8E4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9144000" cy="4800600"/>
          </a:xfrm>
        </p:spPr>
        <p:txBody>
          <a:bodyPr/>
          <a:lstStyle/>
          <a:p>
            <a:pPr eaLnBrk="1" hangingPunct="1"/>
            <a:r>
              <a:rPr lang="en-US" altLang="en-US"/>
              <a:t>Combine:</a:t>
            </a:r>
          </a:p>
          <a:p>
            <a:pPr lvl="1" eaLnBrk="1" hangingPunct="1"/>
            <a:r>
              <a:rPr lang="en-US" altLang="en-US"/>
              <a:t>Consumers with diverse needs and interests</a:t>
            </a:r>
          </a:p>
          <a:p>
            <a:pPr lvl="1" eaLnBrk="1" hangingPunct="1"/>
            <a:r>
              <a:rPr lang="en-US" altLang="en-US"/>
              <a:t>Providers of specialized services</a:t>
            </a:r>
          </a:p>
          <a:p>
            <a:pPr lvl="1" eaLnBrk="1" hangingPunct="1"/>
            <a:r>
              <a:rPr lang="en-US" altLang="en-US"/>
              <a:t>Providers of compute resources and network providers</a:t>
            </a:r>
          </a:p>
          <a:p>
            <a:pPr eaLnBrk="1" hangingPunct="1"/>
            <a:r>
              <a:rPr lang="en-US" altLang="en-US" i="1"/>
              <a:t>Public Grid</a:t>
            </a:r>
            <a:endParaRPr lang="en-US" altLang="en-US"/>
          </a:p>
          <a:p>
            <a:pPr lvl="1" eaLnBrk="1" hangingPunct="1"/>
            <a:r>
              <a:rPr lang="en-US" altLang="en-US"/>
              <a:t>Need applications that can exploit loosely coupled resources</a:t>
            </a:r>
          </a:p>
          <a:p>
            <a:pPr lvl="1" eaLnBrk="1" hangingPunct="1"/>
            <a:r>
              <a:rPr lang="en-US" altLang="en-US"/>
              <a:t>Need contributors of resources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>
            <a:extLst>
              <a:ext uri="{FF2B5EF4-FFF2-40B4-BE49-F238E27FC236}">
                <a16:creationId xmlns:a16="http://schemas.microsoft.com/office/drawing/2014/main" id="{240AEC14-0F23-1B2F-5033-12B45A89E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4CDECF-B584-4F44-A77D-C9673AF6776B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1C7C9B2E-152F-F177-24F5-98820DDBDA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Grid Users</a:t>
            </a:r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A4EFC6A1-7362-3DEC-6F86-A0F46B69F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Many levels of users</a:t>
            </a:r>
          </a:p>
          <a:p>
            <a:pPr lvl="1" eaLnBrk="1" hangingPunct="1"/>
            <a:r>
              <a:rPr lang="en-US" altLang="en-US"/>
              <a:t>Grid developers</a:t>
            </a:r>
          </a:p>
          <a:p>
            <a:pPr lvl="1" eaLnBrk="1" hangingPunct="1"/>
            <a:r>
              <a:rPr lang="en-US" altLang="en-US"/>
              <a:t>Tool developers</a:t>
            </a:r>
          </a:p>
          <a:p>
            <a:pPr lvl="1" eaLnBrk="1" hangingPunct="1"/>
            <a:r>
              <a:rPr lang="en-US" altLang="en-US"/>
              <a:t>Application developers</a:t>
            </a:r>
          </a:p>
          <a:p>
            <a:pPr lvl="1" eaLnBrk="1" hangingPunct="1"/>
            <a:r>
              <a:rPr lang="en-US" altLang="en-US"/>
              <a:t>End users</a:t>
            </a:r>
          </a:p>
          <a:p>
            <a:pPr lvl="1" eaLnBrk="1" hangingPunct="1"/>
            <a:r>
              <a:rPr lang="en-US" altLang="en-US"/>
              <a:t>System administrators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>
            <a:extLst>
              <a:ext uri="{FF2B5EF4-FFF2-40B4-BE49-F238E27FC236}">
                <a16:creationId xmlns:a16="http://schemas.microsoft.com/office/drawing/2014/main" id="{90A434E1-1400-B128-FFB6-FCC7A54E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754059-D293-4387-98E3-FED53A7C4236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57CCD77B-F9D2-B7B9-250F-ED5B20AB67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Grid challenges</a:t>
            </a:r>
          </a:p>
        </p:txBody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C8777A26-2E2E-4D7A-078F-BBFB9C21DF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movement</a:t>
            </a:r>
          </a:p>
          <a:p>
            <a:pPr eaLnBrk="1" hangingPunct="1"/>
            <a:r>
              <a:rPr lang="en-US" altLang="en-US"/>
              <a:t>Data replication</a:t>
            </a:r>
          </a:p>
          <a:p>
            <a:pPr eaLnBrk="1" hangingPunct="1"/>
            <a:r>
              <a:rPr lang="en-US" altLang="en-US"/>
              <a:t>Resource management</a:t>
            </a:r>
          </a:p>
          <a:p>
            <a:pPr eaLnBrk="1" hangingPunct="1"/>
            <a:r>
              <a:rPr lang="en-US" altLang="en-US"/>
              <a:t>Job submission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>
            <a:extLst>
              <a:ext uri="{FF2B5EF4-FFF2-40B4-BE49-F238E27FC236}">
                <a16:creationId xmlns:a16="http://schemas.microsoft.com/office/drawing/2014/main" id="{11A2F3CD-113C-E57A-9BBF-F69F81F1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A5AE9C-844E-46DE-BCE0-18CD34B2F54D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AB7E793E-A2CE-EFE1-A99F-7F1244181B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Grid-Related Projects</a:t>
            </a:r>
          </a:p>
        </p:txBody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B99E42B2-E6DE-F841-269D-CA0BD5F2AF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Globus</a:t>
            </a:r>
          </a:p>
          <a:p>
            <a:pPr eaLnBrk="1" hangingPunct="1"/>
            <a:r>
              <a:rPr lang="en-US" altLang="en-US"/>
              <a:t>Condor</a:t>
            </a:r>
          </a:p>
          <a:p>
            <a:pPr eaLnBrk="1" hangingPunct="1"/>
            <a:r>
              <a:rPr lang="en-US" altLang="en-US"/>
              <a:t>Nimrod-G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>
            <a:extLst>
              <a:ext uri="{FF2B5EF4-FFF2-40B4-BE49-F238E27FC236}">
                <a16:creationId xmlns:a16="http://schemas.microsoft.com/office/drawing/2014/main" id="{1959E19F-1736-6B6B-0B10-219356825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B0A15A-2D67-4C95-9BA4-F6B73A1A3DCA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5B35813F-4D69-DBF6-563C-567FEF3519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Globus Grid Toolkit</a:t>
            </a:r>
          </a:p>
        </p:txBody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EA0FC676-16B6-ABB0-1E81-B54C5DF84C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915400" cy="6019800"/>
          </a:xfrm>
        </p:spPr>
        <p:txBody>
          <a:bodyPr/>
          <a:lstStyle/>
          <a:p>
            <a:pPr eaLnBrk="1" hangingPunct="1"/>
            <a:r>
              <a:rPr lang="en-US" altLang="en-US"/>
              <a:t>Open source toolkit for building Grid systems and applications</a:t>
            </a:r>
          </a:p>
          <a:p>
            <a:pPr eaLnBrk="1" hangingPunct="1"/>
            <a:r>
              <a:rPr lang="en-US" altLang="en-US"/>
              <a:t>Enabling technology for the Grid </a:t>
            </a:r>
          </a:p>
          <a:p>
            <a:pPr eaLnBrk="1" hangingPunct="1"/>
            <a:r>
              <a:rPr lang="en-US" altLang="en-US"/>
              <a:t>Share computing power, databases, and other tools securely online </a:t>
            </a:r>
          </a:p>
          <a:p>
            <a:pPr eaLnBrk="1" hangingPunct="1"/>
            <a:r>
              <a:rPr lang="en-US" altLang="en-US"/>
              <a:t>Facilities for:</a:t>
            </a:r>
          </a:p>
          <a:p>
            <a:pPr lvl="1" eaLnBrk="1" hangingPunct="1"/>
            <a:r>
              <a:rPr lang="en-US" altLang="en-US"/>
              <a:t>Resource monitoring</a:t>
            </a:r>
          </a:p>
          <a:p>
            <a:pPr lvl="1" eaLnBrk="1" hangingPunct="1"/>
            <a:r>
              <a:rPr lang="en-US" altLang="en-US"/>
              <a:t>Resource discovery</a:t>
            </a:r>
          </a:p>
          <a:p>
            <a:pPr lvl="1" eaLnBrk="1" hangingPunct="1"/>
            <a:r>
              <a:rPr lang="en-US" altLang="en-US"/>
              <a:t>Resource management</a:t>
            </a:r>
          </a:p>
          <a:p>
            <a:pPr lvl="1" eaLnBrk="1" hangingPunct="1"/>
            <a:r>
              <a:rPr lang="en-US" altLang="en-US"/>
              <a:t>Security</a:t>
            </a:r>
          </a:p>
          <a:p>
            <a:pPr lvl="1" eaLnBrk="1" hangingPunct="1"/>
            <a:r>
              <a:rPr lang="en-US" altLang="en-US"/>
              <a:t>File management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>
            <a:extLst>
              <a:ext uri="{FF2B5EF4-FFF2-40B4-BE49-F238E27FC236}">
                <a16:creationId xmlns:a16="http://schemas.microsoft.com/office/drawing/2014/main" id="{E0AF7F88-C396-0021-9C4E-6E68CF72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345485-44EA-414F-AACA-F1C2F88C8E35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87CCD8F9-E70E-0D37-320C-46225401B7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Data Management in Globus Toolkit</a:t>
            </a:r>
          </a:p>
        </p:txBody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24E0E735-BC95-F375-0FDA-51304404E6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movement</a:t>
            </a:r>
          </a:p>
          <a:p>
            <a:pPr lvl="1" eaLnBrk="1" hangingPunct="1"/>
            <a:r>
              <a:rPr lang="en-US" altLang="en-US"/>
              <a:t>GridFTP</a:t>
            </a:r>
          </a:p>
          <a:p>
            <a:pPr lvl="1" eaLnBrk="1" hangingPunct="1"/>
            <a:r>
              <a:rPr lang="en-US" altLang="en-US"/>
              <a:t>Reliable File Transfer (RFT)</a:t>
            </a:r>
          </a:p>
          <a:p>
            <a:pPr eaLnBrk="1" hangingPunct="1"/>
            <a:r>
              <a:rPr lang="en-US" altLang="en-US"/>
              <a:t>Data replication</a:t>
            </a:r>
          </a:p>
          <a:p>
            <a:pPr lvl="1" eaLnBrk="1" hangingPunct="1"/>
            <a:r>
              <a:rPr lang="en-US" altLang="en-US"/>
              <a:t>Replica Location Service (RLS)</a:t>
            </a:r>
          </a:p>
          <a:p>
            <a:pPr lvl="1" eaLnBrk="1" hangingPunct="1"/>
            <a:r>
              <a:rPr lang="en-US" altLang="en-US"/>
              <a:t>Data Replication Service (DRS)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>
            <a:extLst>
              <a:ext uri="{FF2B5EF4-FFF2-40B4-BE49-F238E27FC236}">
                <a16:creationId xmlns:a16="http://schemas.microsoft.com/office/drawing/2014/main" id="{3B8BB063-9393-734E-C3C6-8011E8E58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FE167E-B982-4A53-882F-584993A02927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5ECAD21E-6C91-2C77-8DF2-B44E592959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GridFTP</a:t>
            </a:r>
          </a:p>
        </p:txBody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810F5E4A-AAC2-9D08-3B60-177E76FA9B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458200" cy="5562600"/>
          </a:xfrm>
        </p:spPr>
        <p:txBody>
          <a:bodyPr/>
          <a:lstStyle/>
          <a:p>
            <a:pPr eaLnBrk="1" hangingPunct="1"/>
            <a:r>
              <a:rPr lang="en-US" altLang="en-US"/>
              <a:t>High performance, secure, reliable data transfer protocol</a:t>
            </a:r>
          </a:p>
          <a:p>
            <a:pPr eaLnBrk="1" hangingPunct="1"/>
            <a:r>
              <a:rPr lang="en-US" altLang="en-US"/>
              <a:t>Optimized for wide area networks</a:t>
            </a:r>
          </a:p>
          <a:p>
            <a:pPr eaLnBrk="1" hangingPunct="1"/>
            <a:r>
              <a:rPr lang="en-US" altLang="en-US"/>
              <a:t>Superset of Internet FTP protocol</a:t>
            </a:r>
          </a:p>
          <a:p>
            <a:pPr eaLnBrk="1" hangingPunct="1"/>
            <a:r>
              <a:rPr lang="en-US" altLang="en-US"/>
              <a:t>Features:</a:t>
            </a:r>
          </a:p>
          <a:p>
            <a:pPr lvl="1" eaLnBrk="1" hangingPunct="1"/>
            <a:r>
              <a:rPr lang="en-US" altLang="en-US"/>
              <a:t>Multiple data channels for parallel transfers</a:t>
            </a:r>
          </a:p>
          <a:p>
            <a:pPr lvl="1" eaLnBrk="1" hangingPunct="1"/>
            <a:r>
              <a:rPr lang="en-US" altLang="en-US"/>
              <a:t>Partial file transfers</a:t>
            </a:r>
          </a:p>
          <a:p>
            <a:pPr lvl="1" eaLnBrk="1" hangingPunct="1"/>
            <a:r>
              <a:rPr lang="en-US" altLang="en-US"/>
              <a:t>Third party transfers</a:t>
            </a:r>
          </a:p>
          <a:p>
            <a:pPr lvl="1" eaLnBrk="1" hangingPunct="1"/>
            <a:r>
              <a:rPr lang="en-US" altLang="en-US"/>
              <a:t>Reusable data channels</a:t>
            </a:r>
          </a:p>
          <a:p>
            <a:pPr lvl="1" eaLnBrk="1" hangingPunct="1"/>
            <a:r>
              <a:rPr lang="en-US" altLang="en-US"/>
              <a:t>Command pipelining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>
            <a:extLst>
              <a:ext uri="{FF2B5EF4-FFF2-40B4-BE49-F238E27FC236}">
                <a16:creationId xmlns:a16="http://schemas.microsoft.com/office/drawing/2014/main" id="{9C006B71-4B8B-1E38-B5A2-7ECA588F4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6149DD-2DAA-4B47-91F9-C16CEC702AF0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E0839C0-C682-3792-869D-EDE3595DE6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More GridFTP features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139C7F25-E76B-E5C3-EE9E-3973C0F820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/>
            <a:r>
              <a:rPr lang="en-US" altLang="en-US"/>
              <a:t>Auto tuning of parameters</a:t>
            </a:r>
          </a:p>
          <a:p>
            <a:pPr eaLnBrk="1" hangingPunct="1"/>
            <a:r>
              <a:rPr lang="en-US" altLang="en-US"/>
              <a:t>Striping</a:t>
            </a:r>
          </a:p>
          <a:p>
            <a:pPr lvl="1" eaLnBrk="1" hangingPunct="1"/>
            <a:r>
              <a:rPr lang="en-US" altLang="en-US"/>
              <a:t>Transfer data in parallel among multiple senders and receivers instead of just one</a:t>
            </a:r>
          </a:p>
          <a:p>
            <a:pPr eaLnBrk="1" hangingPunct="1"/>
            <a:r>
              <a:rPr lang="en-US" altLang="en-US"/>
              <a:t>Extended block mode</a:t>
            </a:r>
          </a:p>
          <a:p>
            <a:pPr lvl="1" eaLnBrk="1" hangingPunct="1"/>
            <a:r>
              <a:rPr lang="en-US" altLang="en-US"/>
              <a:t>Send data in blocks</a:t>
            </a:r>
          </a:p>
          <a:p>
            <a:pPr lvl="1" eaLnBrk="1" hangingPunct="1"/>
            <a:r>
              <a:rPr lang="en-US" altLang="en-US"/>
              <a:t>Know block size and offset</a:t>
            </a:r>
          </a:p>
          <a:p>
            <a:pPr lvl="1" eaLnBrk="1" hangingPunct="1"/>
            <a:r>
              <a:rPr lang="en-US" altLang="en-US"/>
              <a:t>Data can arrive out of order</a:t>
            </a:r>
          </a:p>
          <a:p>
            <a:pPr lvl="1" eaLnBrk="1" hangingPunct="1"/>
            <a:r>
              <a:rPr lang="en-US" altLang="en-US"/>
              <a:t>Allows multiple streams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>
            <a:extLst>
              <a:ext uri="{FF2B5EF4-FFF2-40B4-BE49-F238E27FC236}">
                <a16:creationId xmlns:a16="http://schemas.microsoft.com/office/drawing/2014/main" id="{67F5D3A7-F8B3-CE8B-2E97-5BA7393F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BF6F52-9650-4F72-8692-7845EB54F64B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8DBC28DA-40F9-CA80-AEC0-676634A3A4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Striping Architecture</a:t>
            </a:r>
          </a:p>
        </p:txBody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4A18EC02-C22B-B846-9D02-E208A70EDC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990600"/>
          </a:xfrm>
        </p:spPr>
        <p:txBody>
          <a:bodyPr/>
          <a:lstStyle/>
          <a:p>
            <a:pPr eaLnBrk="1" hangingPunct="1"/>
            <a:r>
              <a:rPr lang="en-US" altLang="en-US"/>
              <a:t>Use “Striped” servers</a:t>
            </a:r>
          </a:p>
        </p:txBody>
      </p:sp>
      <p:pic>
        <p:nvPicPr>
          <p:cNvPr id="45061" name="Picture 4">
            <a:extLst>
              <a:ext uri="{FF2B5EF4-FFF2-40B4-BE49-F238E27FC236}">
                <a16:creationId xmlns:a16="http://schemas.microsoft.com/office/drawing/2014/main" id="{69AE4627-94E1-03C8-78CA-793512D6D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14600"/>
            <a:ext cx="6324600" cy="423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>
            <a:extLst>
              <a:ext uri="{FF2B5EF4-FFF2-40B4-BE49-F238E27FC236}">
                <a16:creationId xmlns:a16="http://schemas.microsoft.com/office/drawing/2014/main" id="{19714C86-33CE-9FE7-61CD-DA35BBB66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AA8884-A64F-4876-8AD1-392D8668B37D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188C6A80-7F25-8435-A9E3-A093AC5405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Limitations of GridFTP</a:t>
            </a:r>
          </a:p>
        </p:txBody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0EFA7BB-8C83-D4A7-CCF0-B033C139E0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Not a web service protocol (does not employ SOAP, WSDL, etc.)</a:t>
            </a:r>
          </a:p>
          <a:p>
            <a:pPr eaLnBrk="1" hangingPunct="1"/>
            <a:r>
              <a:rPr lang="en-US" altLang="en-US"/>
              <a:t>Requires client to maintain open socket connection throughout transfer</a:t>
            </a:r>
          </a:p>
          <a:p>
            <a:pPr lvl="1" eaLnBrk="1" hangingPunct="1"/>
            <a:r>
              <a:rPr lang="en-US" altLang="en-US"/>
              <a:t>Inconvenient for long transfers</a:t>
            </a:r>
          </a:p>
          <a:p>
            <a:pPr eaLnBrk="1" hangingPunct="1"/>
            <a:r>
              <a:rPr lang="en-US" altLang="en-US"/>
              <a:t>Cannot recover from client failures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4">
            <a:extLst>
              <a:ext uri="{FF2B5EF4-FFF2-40B4-BE49-F238E27FC236}">
                <a16:creationId xmlns:a16="http://schemas.microsoft.com/office/drawing/2014/main" id="{391B444A-8840-FB84-CBB7-492414B26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E9CC45-AB61-4E09-9918-A507E9AACA8E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47107" name="Rectangle 5">
            <a:extLst>
              <a:ext uri="{FF2B5EF4-FFF2-40B4-BE49-F238E27FC236}">
                <a16:creationId xmlns:a16="http://schemas.microsoft.com/office/drawing/2014/main" id="{6A3561F6-093B-B256-CE84-DDBE200C5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GridFTP</a:t>
            </a:r>
          </a:p>
        </p:txBody>
      </p:sp>
      <p:pic>
        <p:nvPicPr>
          <p:cNvPr id="47108" name="Picture 4">
            <a:extLst>
              <a:ext uri="{FF2B5EF4-FFF2-40B4-BE49-F238E27FC236}">
                <a16:creationId xmlns:a16="http://schemas.microsoft.com/office/drawing/2014/main" id="{009B59C4-54F5-45FA-57DD-8095B8857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00200"/>
            <a:ext cx="4119563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>
            <a:extLst>
              <a:ext uri="{FF2B5EF4-FFF2-40B4-BE49-F238E27FC236}">
                <a16:creationId xmlns:a16="http://schemas.microsoft.com/office/drawing/2014/main" id="{B6A6E301-6B9A-9DF2-A764-2EAFC1412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BDC833-3827-4E1D-8DB9-194577FC278D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9B3D13F8-2FF2-E576-1F3F-DCA3AD7897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Reliable File Transfer (RFT)</a:t>
            </a:r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4CAE3DCE-BD91-0215-324B-54E097AC51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763000" cy="4876800"/>
          </a:xfrm>
        </p:spPr>
        <p:txBody>
          <a:bodyPr/>
          <a:lstStyle/>
          <a:p>
            <a:pPr eaLnBrk="1" hangingPunct="1"/>
            <a:r>
              <a:rPr lang="en-US" altLang="en-US"/>
              <a:t>Web service with “job-scheduler” functionality for data movement</a:t>
            </a:r>
          </a:p>
          <a:p>
            <a:pPr eaLnBrk="1" hangingPunct="1"/>
            <a:r>
              <a:rPr lang="en-US" altLang="en-US"/>
              <a:t>User provides source and destination URLs</a:t>
            </a:r>
          </a:p>
          <a:p>
            <a:pPr eaLnBrk="1" hangingPunct="1"/>
            <a:r>
              <a:rPr lang="en-US" altLang="en-US"/>
              <a:t>Service writes job description to a database and moves files</a:t>
            </a:r>
          </a:p>
          <a:p>
            <a:pPr eaLnBrk="1" hangingPunct="1"/>
            <a:r>
              <a:rPr lang="en-US" altLang="en-US"/>
              <a:t>Service methods for querying transfer status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4">
            <a:extLst>
              <a:ext uri="{FF2B5EF4-FFF2-40B4-BE49-F238E27FC236}">
                <a16:creationId xmlns:a16="http://schemas.microsoft.com/office/drawing/2014/main" id="{A8E7FA5A-0CB0-B2A3-6DB4-75C332B78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5AFBAC-35E6-4A98-98B2-C6B35C9EA73B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A465A339-C1DF-1DCF-C231-8329FE7553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RFT</a:t>
            </a:r>
          </a:p>
        </p:txBody>
      </p:sp>
      <p:pic>
        <p:nvPicPr>
          <p:cNvPr id="49156" name="Picture 4">
            <a:extLst>
              <a:ext uri="{FF2B5EF4-FFF2-40B4-BE49-F238E27FC236}">
                <a16:creationId xmlns:a16="http://schemas.microsoft.com/office/drawing/2014/main" id="{31C3B752-9306-1D0E-F0EB-D2C666C70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87500"/>
            <a:ext cx="7239000" cy="473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>
            <a:extLst>
              <a:ext uri="{FF2B5EF4-FFF2-40B4-BE49-F238E27FC236}">
                <a16:creationId xmlns:a16="http://schemas.microsoft.com/office/drawing/2014/main" id="{7CAC9B00-82C4-951F-179C-99EF1C405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AF123B-D54F-4D25-8609-6BAF3F7AB342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22DCF12-BC77-9D85-58F1-110040EB3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Replica Location Service (RLS)</a:t>
            </a:r>
          </a:p>
        </p:txBody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D9D53566-0948-E7E1-57F4-28FBA0CF3B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724400"/>
          </a:xfrm>
        </p:spPr>
        <p:txBody>
          <a:bodyPr/>
          <a:lstStyle/>
          <a:p>
            <a:pPr eaLnBrk="1" hangingPunct="1"/>
            <a:r>
              <a:rPr lang="en-US" altLang="en-US"/>
              <a:t>Registry to keep track of where replicas exist on physical storage system</a:t>
            </a:r>
          </a:p>
          <a:p>
            <a:pPr eaLnBrk="1" hangingPunct="1"/>
            <a:r>
              <a:rPr lang="en-US" altLang="en-US"/>
              <a:t>Users or services register files in RLS when files created</a:t>
            </a:r>
          </a:p>
          <a:p>
            <a:pPr eaLnBrk="1" hangingPunct="1"/>
            <a:r>
              <a:rPr lang="en-US" altLang="en-US"/>
              <a:t>Distributed registry</a:t>
            </a:r>
          </a:p>
          <a:p>
            <a:pPr lvl="1" eaLnBrk="1" hangingPunct="1"/>
            <a:r>
              <a:rPr lang="en-US" altLang="en-US"/>
              <a:t>May consist of multiple servers at different sites</a:t>
            </a:r>
          </a:p>
          <a:p>
            <a:pPr lvl="1" eaLnBrk="1" hangingPunct="1"/>
            <a:r>
              <a:rPr lang="en-US" altLang="en-US"/>
              <a:t>Increase scale</a:t>
            </a:r>
          </a:p>
          <a:p>
            <a:pPr lvl="1" eaLnBrk="1" hangingPunct="1"/>
            <a:r>
              <a:rPr lang="en-US" altLang="en-US"/>
              <a:t>Fault tolerance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>
            <a:extLst>
              <a:ext uri="{FF2B5EF4-FFF2-40B4-BE49-F238E27FC236}">
                <a16:creationId xmlns:a16="http://schemas.microsoft.com/office/drawing/2014/main" id="{D0836B6D-019E-7E27-0259-8EBE21AF2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21A8E9-A1D2-452D-962A-29798FC1F323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994885E8-F008-E975-2D38-F47593C06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Replica Location Service (RLS)</a:t>
            </a:r>
          </a:p>
        </p:txBody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7B1FC280-3DD9-C7EC-A601-42CE841A83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3048000"/>
          </a:xfrm>
        </p:spPr>
        <p:txBody>
          <a:bodyPr/>
          <a:lstStyle/>
          <a:p>
            <a:pPr eaLnBrk="1" hangingPunct="1"/>
            <a:r>
              <a:rPr lang="en-US" altLang="en-US" sz="2800" i="1"/>
              <a:t>Logical file name</a:t>
            </a:r>
            <a:r>
              <a:rPr lang="en-US" altLang="en-US" sz="2800"/>
              <a:t> – unique identifier for contents of file</a:t>
            </a:r>
          </a:p>
          <a:p>
            <a:pPr eaLnBrk="1" hangingPunct="1"/>
            <a:r>
              <a:rPr lang="en-US" altLang="en-US" sz="2800" i="1"/>
              <a:t>Physical file name</a:t>
            </a:r>
            <a:r>
              <a:rPr lang="en-US" altLang="en-US" sz="2800"/>
              <a:t> – location of copy of file on storage system</a:t>
            </a:r>
          </a:p>
          <a:p>
            <a:pPr eaLnBrk="1" hangingPunct="1"/>
            <a:r>
              <a:rPr lang="en-US" altLang="en-US" sz="2800"/>
              <a:t>User can provide logical name and ask for replicas</a:t>
            </a:r>
          </a:p>
          <a:p>
            <a:pPr eaLnBrk="1" hangingPunct="1"/>
            <a:r>
              <a:rPr lang="en-US" altLang="en-US" sz="2800"/>
              <a:t>Or query to find logical name associated with physical file location</a:t>
            </a:r>
            <a:endParaRPr lang="en-US" altLang="en-US" sz="2800" i="1"/>
          </a:p>
        </p:txBody>
      </p:sp>
      <p:pic>
        <p:nvPicPr>
          <p:cNvPr id="51205" name="Picture 4">
            <a:extLst>
              <a:ext uri="{FF2B5EF4-FFF2-40B4-BE49-F238E27FC236}">
                <a16:creationId xmlns:a16="http://schemas.microsoft.com/office/drawing/2014/main" id="{83101EC7-7ED7-5D9C-9BBF-808191489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30638"/>
            <a:ext cx="5715000" cy="302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>
            <a:extLst>
              <a:ext uri="{FF2B5EF4-FFF2-40B4-BE49-F238E27FC236}">
                <a16:creationId xmlns:a16="http://schemas.microsoft.com/office/drawing/2014/main" id="{2D63F037-7C74-C657-AC5A-214317630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622040-E7F1-4BD8-A615-765191388418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EA970E32-FD6D-F252-8682-4341F6833F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Data Replication Service (DRS)</a:t>
            </a:r>
          </a:p>
        </p:txBody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C4B719BA-E827-5419-2F8F-7F4E95E1B5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5410200"/>
          </a:xfrm>
        </p:spPr>
        <p:txBody>
          <a:bodyPr/>
          <a:lstStyle/>
          <a:p>
            <a:pPr eaLnBrk="1" hangingPunct="1"/>
            <a:r>
              <a:rPr lang="en-US" altLang="en-US"/>
              <a:t>Pull-based replication capability</a:t>
            </a:r>
          </a:p>
          <a:p>
            <a:pPr eaLnBrk="1" hangingPunct="1"/>
            <a:r>
              <a:rPr lang="en-US" altLang="en-US"/>
              <a:t>Implemented as a web service</a:t>
            </a:r>
          </a:p>
          <a:p>
            <a:pPr eaLnBrk="1" hangingPunct="1"/>
            <a:r>
              <a:rPr lang="en-US" altLang="en-US"/>
              <a:t>Higher-level data management service built on top of RFT and RLS</a:t>
            </a:r>
          </a:p>
          <a:p>
            <a:pPr eaLnBrk="1" hangingPunct="1"/>
            <a:r>
              <a:rPr lang="en-US" altLang="en-US"/>
              <a:t>Goal: ensure that a specified set of files exists on a storage site</a:t>
            </a:r>
          </a:p>
          <a:p>
            <a:pPr eaLnBrk="1" hangingPunct="1"/>
            <a:r>
              <a:rPr lang="en-US" altLang="en-US"/>
              <a:t>First, query RLS to locate desired files</a:t>
            </a:r>
          </a:p>
          <a:p>
            <a:pPr eaLnBrk="1" hangingPunct="1"/>
            <a:r>
              <a:rPr lang="en-US" altLang="en-US"/>
              <a:t>Next, creates transfer request using RFT</a:t>
            </a:r>
          </a:p>
          <a:p>
            <a:pPr eaLnBrk="1" hangingPunct="1"/>
            <a:r>
              <a:rPr lang="en-US" altLang="en-US"/>
              <a:t>Finally, new replicas are registered with RLS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5">
            <a:extLst>
              <a:ext uri="{FF2B5EF4-FFF2-40B4-BE49-F238E27FC236}">
                <a16:creationId xmlns:a16="http://schemas.microsoft.com/office/drawing/2014/main" id="{081FE56B-9C79-7BF6-FF85-E2A1FA9D6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B01205-D29A-4C32-B096-4FB71D04E929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E9F75245-8EE7-4CAB-E835-D95881E8DC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Condor</a:t>
            </a:r>
          </a:p>
        </p:txBody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9AE6A6A1-7B09-D813-CED1-5C270245D0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Original goal: high-throughput computing</a:t>
            </a:r>
          </a:p>
          <a:p>
            <a:pPr eaLnBrk="1" hangingPunct="1"/>
            <a:r>
              <a:rPr lang="en-US" altLang="en-US"/>
              <a:t>Harvest wasted CPU power from other machines</a:t>
            </a:r>
          </a:p>
          <a:p>
            <a:pPr eaLnBrk="1" hangingPunct="1"/>
            <a:r>
              <a:rPr lang="en-US" altLang="en-US"/>
              <a:t>Can also be used on a dedicated cluster</a:t>
            </a:r>
          </a:p>
          <a:p>
            <a:pPr eaLnBrk="1" hangingPunct="1"/>
            <a:r>
              <a:rPr lang="en-US" altLang="en-US"/>
              <a:t>Condor-G – Condor interface to Globus resources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>
            <a:extLst>
              <a:ext uri="{FF2B5EF4-FFF2-40B4-BE49-F238E27FC236}">
                <a16:creationId xmlns:a16="http://schemas.microsoft.com/office/drawing/2014/main" id="{56A96C93-F2AA-D206-78CC-1EF14214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09E6E4-934D-4244-8D94-39E008F416EF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FBCAF4AE-0E08-108C-50CC-79FCBD2AC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Condor</a:t>
            </a:r>
          </a:p>
        </p:txBody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F5B5879B-4D8E-1015-103C-9F32C443E9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458200" cy="5486400"/>
          </a:xfrm>
        </p:spPr>
        <p:txBody>
          <a:bodyPr/>
          <a:lstStyle/>
          <a:p>
            <a:pPr eaLnBrk="1" hangingPunct="1"/>
            <a:r>
              <a:rPr lang="en-US" altLang="en-US"/>
              <a:t>Provides many features of batch systems:</a:t>
            </a:r>
          </a:p>
          <a:p>
            <a:pPr lvl="1" eaLnBrk="1" hangingPunct="1"/>
            <a:r>
              <a:rPr lang="en-US" altLang="en-US"/>
              <a:t> job queueing</a:t>
            </a:r>
          </a:p>
          <a:p>
            <a:pPr lvl="1" eaLnBrk="1" hangingPunct="1"/>
            <a:r>
              <a:rPr lang="en-US" altLang="en-US"/>
              <a:t> scheduling policy</a:t>
            </a:r>
          </a:p>
          <a:p>
            <a:pPr lvl="1" eaLnBrk="1" hangingPunct="1"/>
            <a:r>
              <a:rPr lang="en-US" altLang="en-US"/>
              <a:t>priority scheme</a:t>
            </a:r>
          </a:p>
          <a:p>
            <a:pPr lvl="1" eaLnBrk="1" hangingPunct="1"/>
            <a:r>
              <a:rPr lang="en-US" altLang="en-US"/>
              <a:t>resource monitoring</a:t>
            </a:r>
          </a:p>
          <a:p>
            <a:pPr lvl="1" eaLnBrk="1" hangingPunct="1"/>
            <a:r>
              <a:rPr lang="en-US" altLang="en-US"/>
              <a:t>resource management</a:t>
            </a:r>
          </a:p>
          <a:p>
            <a:pPr eaLnBrk="1" hangingPunct="1"/>
            <a:r>
              <a:rPr lang="en-US" altLang="en-US"/>
              <a:t>Users submit their serial or parallel jobs </a:t>
            </a:r>
          </a:p>
          <a:p>
            <a:pPr eaLnBrk="1" hangingPunct="1"/>
            <a:r>
              <a:rPr lang="en-US" altLang="en-US"/>
              <a:t>Condor places them into a queue</a:t>
            </a:r>
          </a:p>
          <a:p>
            <a:pPr eaLnBrk="1" hangingPunct="1"/>
            <a:r>
              <a:rPr lang="en-US" altLang="en-US"/>
              <a:t>Scheduling and monitoring</a:t>
            </a:r>
          </a:p>
          <a:p>
            <a:pPr eaLnBrk="1" hangingPunct="1"/>
            <a:r>
              <a:rPr lang="en-US" altLang="en-US"/>
              <a:t>Informs the user upon completion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>
            <a:extLst>
              <a:ext uri="{FF2B5EF4-FFF2-40B4-BE49-F238E27FC236}">
                <a16:creationId xmlns:a16="http://schemas.microsoft.com/office/drawing/2014/main" id="{63C0BF75-941C-F4C5-C997-AF677F355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8C5FAD-E433-40CA-A0B4-8A393F441CFD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6A626212-3BD4-5593-CD59-5909662A4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Nimrod-G</a:t>
            </a:r>
          </a:p>
        </p:txBody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148F7CE2-7ACF-4260-F640-18F7679FAD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eaLnBrk="1" hangingPunct="1"/>
            <a:r>
              <a:rPr lang="en-US" altLang="en-US"/>
              <a:t>Tool to manage execution of parametric studies across distributed computers</a:t>
            </a:r>
          </a:p>
          <a:p>
            <a:pPr eaLnBrk="1" hangingPunct="1"/>
            <a:r>
              <a:rPr lang="en-US" altLang="en-US"/>
              <a:t>Manages experiment</a:t>
            </a:r>
          </a:p>
          <a:p>
            <a:pPr lvl="1" eaLnBrk="1" hangingPunct="1"/>
            <a:r>
              <a:rPr lang="en-US" altLang="en-US"/>
              <a:t>Distributing files to remote systems</a:t>
            </a:r>
          </a:p>
          <a:p>
            <a:pPr lvl="1" eaLnBrk="1" hangingPunct="1"/>
            <a:r>
              <a:rPr lang="en-US" altLang="en-US"/>
              <a:t>Performing the remote computation </a:t>
            </a:r>
          </a:p>
          <a:p>
            <a:pPr lvl="1" eaLnBrk="1" hangingPunct="1"/>
            <a:r>
              <a:rPr lang="en-US" altLang="en-US"/>
              <a:t>Gathering results</a:t>
            </a:r>
          </a:p>
          <a:p>
            <a:pPr eaLnBrk="1" hangingPunct="1"/>
            <a:r>
              <a:rPr lang="en-US" altLang="en-US"/>
              <a:t>User submits declarative plan file</a:t>
            </a:r>
          </a:p>
          <a:p>
            <a:pPr lvl="1" eaLnBrk="1" hangingPunct="1"/>
            <a:r>
              <a:rPr lang="en-US" altLang="en-US"/>
              <a:t>Parameters, default values, and commands necessary for performing the work</a:t>
            </a:r>
          </a:p>
          <a:p>
            <a:pPr eaLnBrk="1" hangingPunct="1"/>
            <a:r>
              <a:rPr lang="en-US" altLang="en-US"/>
              <a:t>Nimrod-G takes advantage of Globus toolkit features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4">
            <a:extLst>
              <a:ext uri="{FF2B5EF4-FFF2-40B4-BE49-F238E27FC236}">
                <a16:creationId xmlns:a16="http://schemas.microsoft.com/office/drawing/2014/main" id="{9ECE35D7-D539-7D87-C5EC-05956D49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2A72A9-9A4A-4141-945F-8152C43295FF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56323" name="Rectangle 4">
            <a:extLst>
              <a:ext uri="{FF2B5EF4-FFF2-40B4-BE49-F238E27FC236}">
                <a16:creationId xmlns:a16="http://schemas.microsoft.com/office/drawing/2014/main" id="{E61091EA-6734-4BD0-B756-60897FE5CA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Nimrod-G Architecture</a:t>
            </a:r>
          </a:p>
        </p:txBody>
      </p:sp>
      <p:pic>
        <p:nvPicPr>
          <p:cNvPr id="56324" name="Picture 5">
            <a:extLst>
              <a:ext uri="{FF2B5EF4-FFF2-40B4-BE49-F238E27FC236}">
                <a16:creationId xmlns:a16="http://schemas.microsoft.com/office/drawing/2014/main" id="{A82E3E03-5D59-A7F2-FA4C-B5775B551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31913"/>
            <a:ext cx="8591550" cy="544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>
            <a:extLst>
              <a:ext uri="{FF2B5EF4-FFF2-40B4-BE49-F238E27FC236}">
                <a16:creationId xmlns:a16="http://schemas.microsoft.com/office/drawing/2014/main" id="{CE63C717-F116-6544-19AC-551A89FF6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56E2DA-545B-401B-8D88-B1A6E41E3155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CE41B284-3FB8-92AD-AFB6-48E649844C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Grid Case Studies</a:t>
            </a:r>
          </a:p>
        </p:txBody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74854873-9D5F-A18D-42C2-06C09454D3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Earth System Grid</a:t>
            </a:r>
          </a:p>
          <a:p>
            <a:pPr eaLnBrk="1" hangingPunct="1"/>
            <a:r>
              <a:rPr lang="en-US" altLang="en-US"/>
              <a:t>LIGO</a:t>
            </a:r>
          </a:p>
          <a:p>
            <a:pPr eaLnBrk="1" hangingPunct="1"/>
            <a:r>
              <a:rPr lang="en-US" altLang="en-US"/>
              <a:t>TeraGrid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>
            <a:extLst>
              <a:ext uri="{FF2B5EF4-FFF2-40B4-BE49-F238E27FC236}">
                <a16:creationId xmlns:a16="http://schemas.microsoft.com/office/drawing/2014/main" id="{97295233-9A68-237A-11E5-2FD46E711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AA54DE-4E5A-4E4E-8368-2BE7E804A99C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1A96BA08-EE34-D3D5-8083-6060BE1287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Earth System Grid</a:t>
            </a:r>
          </a:p>
        </p:txBody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0B2447D6-9DB5-4960-2DED-1B03E5017B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Provide climate studies scientists with access to large datasets</a:t>
            </a:r>
          </a:p>
          <a:p>
            <a:pPr eaLnBrk="1" hangingPunct="1"/>
            <a:r>
              <a:rPr lang="en-US" altLang="en-US"/>
              <a:t>Data generated by computational models – requires massive computational power</a:t>
            </a:r>
          </a:p>
          <a:p>
            <a:pPr eaLnBrk="1" hangingPunct="1"/>
            <a:r>
              <a:rPr lang="en-US" altLang="en-US"/>
              <a:t>Most scientists work with subsets of the data</a:t>
            </a:r>
          </a:p>
          <a:p>
            <a:pPr eaLnBrk="1" hangingPunct="1"/>
            <a:r>
              <a:rPr lang="en-US" altLang="en-US"/>
              <a:t>Requires access to local copies of data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>
            <a:extLst>
              <a:ext uri="{FF2B5EF4-FFF2-40B4-BE49-F238E27FC236}">
                <a16:creationId xmlns:a16="http://schemas.microsoft.com/office/drawing/2014/main" id="{1B49CC16-F188-314B-03CD-2850B725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EA42BC-5B2A-4E6D-A957-5B3313B152BB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790BF599-CEC8-4214-E19A-6D975E9F25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ESG Infrastructure</a:t>
            </a:r>
          </a:p>
        </p:txBody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1128B201-29B8-C10D-EC23-392A409790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915400" cy="4724400"/>
          </a:xfrm>
        </p:spPr>
        <p:txBody>
          <a:bodyPr/>
          <a:lstStyle/>
          <a:p>
            <a:pPr eaLnBrk="1" hangingPunct="1"/>
            <a:r>
              <a:rPr lang="en-US" altLang="en-US"/>
              <a:t>Archival storage systems and disk storage systems at several sites</a:t>
            </a:r>
          </a:p>
          <a:p>
            <a:pPr eaLnBrk="1" hangingPunct="1"/>
            <a:r>
              <a:rPr lang="en-US" altLang="en-US"/>
              <a:t>Storage resource managers and GridFTP servers to provide access to storage systems</a:t>
            </a:r>
          </a:p>
          <a:p>
            <a:pPr eaLnBrk="1" hangingPunct="1"/>
            <a:r>
              <a:rPr lang="en-US" altLang="en-US"/>
              <a:t>Metadata catalog services</a:t>
            </a:r>
          </a:p>
          <a:p>
            <a:pPr eaLnBrk="1" hangingPunct="1"/>
            <a:r>
              <a:rPr lang="en-US" altLang="en-US"/>
              <a:t>Replica location services</a:t>
            </a:r>
          </a:p>
          <a:p>
            <a:pPr eaLnBrk="1" hangingPunct="1"/>
            <a:r>
              <a:rPr lang="en-US" altLang="en-US"/>
              <a:t>Web portal user interface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4">
            <a:extLst>
              <a:ext uri="{FF2B5EF4-FFF2-40B4-BE49-F238E27FC236}">
                <a16:creationId xmlns:a16="http://schemas.microsoft.com/office/drawing/2014/main" id="{D241D742-ED74-2E3D-E546-A685E6707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4A6D68-F3CF-4F8B-8B54-450604AA6D10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C73C312B-CA73-E59E-BC2A-F5EBF9B03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Earth System Grid</a:t>
            </a:r>
          </a:p>
        </p:txBody>
      </p:sp>
      <p:pic>
        <p:nvPicPr>
          <p:cNvPr id="60420" name="Picture 3">
            <a:extLst>
              <a:ext uri="{FF2B5EF4-FFF2-40B4-BE49-F238E27FC236}">
                <a16:creationId xmlns:a16="http://schemas.microsoft.com/office/drawing/2014/main" id="{04ADF589-0801-44F5-E02C-935E09E27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85900"/>
            <a:ext cx="88392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4">
            <a:extLst>
              <a:ext uri="{FF2B5EF4-FFF2-40B4-BE49-F238E27FC236}">
                <a16:creationId xmlns:a16="http://schemas.microsoft.com/office/drawing/2014/main" id="{B2993C1A-97A8-574F-2A1F-4C0EBA5AC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C87BA0D-4786-434D-A6AE-138495DC6519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A9A7B5AC-FA51-9195-C9C2-C549C957D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Earth System Grid Interface</a:t>
            </a:r>
          </a:p>
        </p:txBody>
      </p:sp>
      <p:pic>
        <p:nvPicPr>
          <p:cNvPr id="61444" name="Picture 3">
            <a:extLst>
              <a:ext uri="{FF2B5EF4-FFF2-40B4-BE49-F238E27FC236}">
                <a16:creationId xmlns:a16="http://schemas.microsoft.com/office/drawing/2014/main" id="{5E91350B-ED7D-F4A0-AF16-14D44AFA9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60513"/>
            <a:ext cx="8991600" cy="461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>
            <a:extLst>
              <a:ext uri="{FF2B5EF4-FFF2-40B4-BE49-F238E27FC236}">
                <a16:creationId xmlns:a16="http://schemas.microsoft.com/office/drawing/2014/main" id="{B3F01B0B-F18A-DB0F-37CA-7B0224B80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B82F98-8EDB-4A52-A51D-B8FCEE5D6E9F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0D3C1319-B141-29D2-CC26-03AE51C9E6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Laser Interferometer Gravitational Wave Observatory (LIGO)</a:t>
            </a:r>
          </a:p>
        </p:txBody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002D9017-376C-805A-461B-0213DD92AD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9144000" cy="5562600"/>
          </a:xfrm>
        </p:spPr>
        <p:txBody>
          <a:bodyPr/>
          <a:lstStyle/>
          <a:p>
            <a:pPr eaLnBrk="1" hangingPunct="1"/>
            <a:r>
              <a:rPr lang="en-US" altLang="en-US"/>
              <a:t>Instruments at two sites to detect gravitational waves</a:t>
            </a:r>
          </a:p>
          <a:p>
            <a:pPr eaLnBrk="1" hangingPunct="1"/>
            <a:r>
              <a:rPr lang="en-US" altLang="en-US"/>
              <a:t>Each experiment run produces millions of files</a:t>
            </a:r>
          </a:p>
          <a:p>
            <a:pPr eaLnBrk="1" hangingPunct="1"/>
            <a:r>
              <a:rPr lang="en-US" altLang="en-US"/>
              <a:t>Scientists at other sites want these datasets on local storage</a:t>
            </a:r>
          </a:p>
          <a:p>
            <a:pPr eaLnBrk="1" hangingPunct="1"/>
            <a:r>
              <a:rPr lang="en-US" altLang="en-US"/>
              <a:t>LIGO deploys RLS servers at each site to register local mappings and collect info about mappings at other sites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>
            <a:extLst>
              <a:ext uri="{FF2B5EF4-FFF2-40B4-BE49-F238E27FC236}">
                <a16:creationId xmlns:a16="http://schemas.microsoft.com/office/drawing/2014/main" id="{7A5A468E-72FC-2150-BC25-5C344F73C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D13159-4850-453C-ADC5-2F8CBC2D9443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EFDF7FB0-6463-D1C5-AD0F-626443F484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Large Scale Data Replication for LIGO</a:t>
            </a:r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23D01F58-9E64-6C46-1D2D-38DA7C48E2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Goal: detection of gravitational waves</a:t>
            </a:r>
          </a:p>
          <a:p>
            <a:pPr eaLnBrk="1" hangingPunct="1"/>
            <a:r>
              <a:rPr lang="en-US" altLang="en-US"/>
              <a:t>Three interferometers at two sites</a:t>
            </a:r>
          </a:p>
          <a:p>
            <a:pPr eaLnBrk="1" hangingPunct="1"/>
            <a:r>
              <a:rPr lang="en-US" altLang="en-US"/>
              <a:t>Generate 1 TB of data daily</a:t>
            </a:r>
          </a:p>
          <a:p>
            <a:pPr eaLnBrk="1" hangingPunct="1"/>
            <a:r>
              <a:rPr lang="en-US" altLang="en-US"/>
              <a:t>Need to replicate this data across 9 sites to make it available to scientists</a:t>
            </a:r>
          </a:p>
          <a:p>
            <a:pPr eaLnBrk="1" hangingPunct="1"/>
            <a:r>
              <a:rPr lang="en-US" altLang="en-US"/>
              <a:t>Scientists need to learn where data items are, and how to access them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4">
            <a:extLst>
              <a:ext uri="{FF2B5EF4-FFF2-40B4-BE49-F238E27FC236}">
                <a16:creationId xmlns:a16="http://schemas.microsoft.com/office/drawing/2014/main" id="{D7AE0592-6207-86AC-CE10-5F7704A28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463982-4713-4B8E-839B-3132A2629064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BB934A7F-3EC6-D36C-DB4B-A56218C5EC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LIGO</a:t>
            </a:r>
          </a:p>
        </p:txBody>
      </p:sp>
      <p:pic>
        <p:nvPicPr>
          <p:cNvPr id="64516" name="Picture 3">
            <a:extLst>
              <a:ext uri="{FF2B5EF4-FFF2-40B4-BE49-F238E27FC236}">
                <a16:creationId xmlns:a16="http://schemas.microsoft.com/office/drawing/2014/main" id="{1B41AC75-80BB-00BD-5BED-198CBA499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71613"/>
            <a:ext cx="7162800" cy="485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5">
            <a:extLst>
              <a:ext uri="{FF2B5EF4-FFF2-40B4-BE49-F238E27FC236}">
                <a16:creationId xmlns:a16="http://schemas.microsoft.com/office/drawing/2014/main" id="{8820E07E-A13D-A021-32F5-FFF0996C0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9BD383-F297-491C-8F38-19A7C23F676D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298AD360-20CF-6C6A-B0D8-467892DAF2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LIGO Solution</a:t>
            </a:r>
          </a:p>
        </p:txBody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363CD72F-E32E-1373-6BD5-216A299BCD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5029200"/>
          </a:xfrm>
        </p:spPr>
        <p:txBody>
          <a:bodyPr/>
          <a:lstStyle/>
          <a:p>
            <a:pPr eaLnBrk="1" hangingPunct="1"/>
            <a:r>
              <a:rPr lang="en-US" altLang="en-US"/>
              <a:t>Lightweight data replicator (LDR)</a:t>
            </a:r>
          </a:p>
          <a:p>
            <a:pPr eaLnBrk="1" hangingPunct="1"/>
            <a:r>
              <a:rPr lang="en-US" altLang="en-US"/>
              <a:t>Uses parallel data streams, tunable TCP windows, and tunable write/read buffers</a:t>
            </a:r>
          </a:p>
          <a:p>
            <a:pPr eaLnBrk="1" hangingPunct="1"/>
            <a:r>
              <a:rPr lang="en-US" altLang="en-US"/>
              <a:t>Tracks where copies of specific files can be found </a:t>
            </a:r>
          </a:p>
          <a:p>
            <a:pPr eaLnBrk="1" hangingPunct="1"/>
            <a:r>
              <a:rPr lang="en-US" altLang="en-US"/>
              <a:t>Stores descriptive information (metadata) in a database </a:t>
            </a:r>
          </a:p>
          <a:p>
            <a:pPr lvl="1" eaLnBrk="1" hangingPunct="1"/>
            <a:r>
              <a:rPr lang="en-US" altLang="en-US"/>
              <a:t>Can select files based on description rather than filename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>
            <a:extLst>
              <a:ext uri="{FF2B5EF4-FFF2-40B4-BE49-F238E27FC236}">
                <a16:creationId xmlns:a16="http://schemas.microsoft.com/office/drawing/2014/main" id="{FACB1B47-9432-D79B-0A6C-C1BFA3E9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E2BA63-F53D-4D8C-ACEE-C40572DFADFD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2A8DEFA7-B0C2-6AD1-0D01-486FF7A20C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TeraGrid</a:t>
            </a:r>
          </a:p>
        </p:txBody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B3C9E2EE-35E8-1D9E-83C8-54858A95E2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NSF high-performance computing facility</a:t>
            </a:r>
          </a:p>
          <a:p>
            <a:pPr eaLnBrk="1" hangingPunct="1"/>
            <a:r>
              <a:rPr lang="en-US" altLang="en-US"/>
              <a:t>Nine distributed sites, each with different capability , e.g., computation power, archiving facilities, visualization software</a:t>
            </a:r>
          </a:p>
          <a:p>
            <a:pPr eaLnBrk="1" hangingPunct="1"/>
            <a:r>
              <a:rPr lang="en-US" altLang="en-US"/>
              <a:t>Applications may require more than one site</a:t>
            </a:r>
          </a:p>
          <a:p>
            <a:pPr eaLnBrk="1" hangingPunct="1"/>
            <a:r>
              <a:rPr lang="en-US" altLang="en-US"/>
              <a:t>Data sizes on the order of gigabytes or terabytes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4">
            <a:extLst>
              <a:ext uri="{FF2B5EF4-FFF2-40B4-BE49-F238E27FC236}">
                <a16:creationId xmlns:a16="http://schemas.microsoft.com/office/drawing/2014/main" id="{E139450A-0233-5E11-F303-F6C6817C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AF03B9-7186-49D1-A542-D9471F7A8D64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B87B9375-07D1-6A14-F562-0DA79F2C1F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TeraGrid</a:t>
            </a:r>
          </a:p>
        </p:txBody>
      </p:sp>
      <p:pic>
        <p:nvPicPr>
          <p:cNvPr id="67588" name="Picture 3">
            <a:extLst>
              <a:ext uri="{FF2B5EF4-FFF2-40B4-BE49-F238E27FC236}">
                <a16:creationId xmlns:a16="http://schemas.microsoft.com/office/drawing/2014/main" id="{CCDB024E-159E-E748-95C8-DE4FC51A1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38275"/>
            <a:ext cx="8686800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>
            <a:extLst>
              <a:ext uri="{FF2B5EF4-FFF2-40B4-BE49-F238E27FC236}">
                <a16:creationId xmlns:a16="http://schemas.microsoft.com/office/drawing/2014/main" id="{37B2AD58-E3CE-3556-72D6-8D67A8A2A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78B249-12F4-4367-B17E-46FF7B37626A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56101196-F79A-93CB-5753-564D8B6293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TeraGrid</a:t>
            </a:r>
          </a:p>
        </p:txBody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E46203DA-9C6C-7086-F540-4F2A9C15ED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05800" cy="5029200"/>
          </a:xfrm>
        </p:spPr>
        <p:txBody>
          <a:bodyPr/>
          <a:lstStyle/>
          <a:p>
            <a:pPr eaLnBrk="1" hangingPunct="1"/>
            <a:r>
              <a:rPr lang="en-US" altLang="en-US"/>
              <a:t>Solution: Use GridFTP and RFT with front end command line tool (tgcp)</a:t>
            </a:r>
          </a:p>
          <a:p>
            <a:pPr eaLnBrk="1" hangingPunct="1"/>
            <a:r>
              <a:rPr lang="en-US" altLang="en-US"/>
              <a:t>Benefits of system:</a:t>
            </a:r>
          </a:p>
          <a:p>
            <a:pPr lvl="1" eaLnBrk="1" hangingPunct="1"/>
            <a:r>
              <a:rPr lang="en-US" altLang="en-US"/>
              <a:t>Simple user interface </a:t>
            </a:r>
          </a:p>
          <a:p>
            <a:pPr lvl="1" eaLnBrk="1" hangingPunct="1"/>
            <a:r>
              <a:rPr lang="en-US" altLang="en-US"/>
              <a:t>High performance data transfer capability </a:t>
            </a:r>
          </a:p>
          <a:p>
            <a:pPr lvl="1" eaLnBrk="1" hangingPunct="1"/>
            <a:r>
              <a:rPr lang="en-US" altLang="en-US"/>
              <a:t>Ability to recover from both client and server software failures</a:t>
            </a:r>
          </a:p>
          <a:p>
            <a:pPr lvl="1" eaLnBrk="1" hangingPunct="1"/>
            <a:r>
              <a:rPr lang="en-US" altLang="en-US"/>
              <a:t>Extensible configuration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>
            <a:extLst>
              <a:ext uri="{FF2B5EF4-FFF2-40B4-BE49-F238E27FC236}">
                <a16:creationId xmlns:a16="http://schemas.microsoft.com/office/drawing/2014/main" id="{81688A6F-CECA-E486-BB63-5398006F8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F0AFB3-EC07-434D-8DD3-6E0EACB1CE23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8AD56D6E-53D1-A75F-7FE5-681CD7B91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TGCP Details</a:t>
            </a:r>
          </a:p>
        </p:txBody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EFF121EC-A9FF-3083-001C-AC39EF4981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876800"/>
          </a:xfrm>
        </p:spPr>
        <p:txBody>
          <a:bodyPr/>
          <a:lstStyle/>
          <a:p>
            <a:pPr eaLnBrk="1" hangingPunct="1"/>
            <a:r>
              <a:rPr lang="en-US" altLang="en-US"/>
              <a:t>Idea: hide low level GridFTP commands from users</a:t>
            </a:r>
          </a:p>
          <a:p>
            <a:pPr eaLnBrk="1" hangingPunct="1"/>
            <a:r>
              <a:rPr lang="en-US" altLang="en-US"/>
              <a:t>Copy file smallfile.dat in a working directory to another system:</a:t>
            </a:r>
          </a:p>
          <a:p>
            <a:pPr lvl="1" eaLnBrk="1" hangingPunct="1">
              <a:buFontTx/>
              <a:buNone/>
            </a:pPr>
            <a:r>
              <a:rPr lang="en-US" altLang="en-US" sz="2000"/>
              <a:t>tgcp smallfile.dat tg-login.sdsc.teragrid.org:/users/ux454332</a:t>
            </a:r>
          </a:p>
          <a:p>
            <a:pPr eaLnBrk="1" hangingPunct="1"/>
            <a:r>
              <a:rPr lang="en-US" altLang="en-US" sz="2400"/>
              <a:t> </a:t>
            </a:r>
            <a:r>
              <a:rPr lang="en-US" altLang="en-US"/>
              <a:t>GridFTP command: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	globus-url-copy -p 8 -tcp-bs 1198372 \</a:t>
            </a:r>
            <a:br>
              <a:rPr lang="en-US" altLang="en-US" sz="2000"/>
            </a:br>
            <a:r>
              <a:rPr lang="en-US" altLang="en-US" sz="2000"/>
              <a:t>gsiftp://tg-gridftprr.uc.teragrid.org:2811/home/navarro/smallfile.dat \</a:t>
            </a:r>
            <a:br>
              <a:rPr lang="en-US" altLang="en-US" sz="2000"/>
            </a:br>
            <a:r>
              <a:rPr lang="en-US" altLang="en-US" sz="2000"/>
              <a:t>gsiftp://tg-login.sdsc.teragrid.org:2811/users/ux454332/smallfile.dat</a:t>
            </a:r>
            <a:r>
              <a:rPr lang="en-US" altLang="en-US" sz="2800"/>
              <a:t>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>
            <a:extLst>
              <a:ext uri="{FF2B5EF4-FFF2-40B4-BE49-F238E27FC236}">
                <a16:creationId xmlns:a16="http://schemas.microsoft.com/office/drawing/2014/main" id="{4C3938E6-BC42-4742-BE6F-773212F7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887909-5DC1-40E1-A0B8-6171381AAE2E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2CAEDD04-5588-F362-8497-5F8FB91EF6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reality</a:t>
            </a:r>
          </a:p>
        </p:txBody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9EAF585B-E871-CACE-9D4D-BC76560AF1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 have spent a lot of time talking about “The Grid”</a:t>
            </a:r>
          </a:p>
          <a:p>
            <a:pPr eaLnBrk="1" hangingPunct="1"/>
            <a:r>
              <a:rPr lang="en-US" altLang="en-US"/>
              <a:t>There is “the Web” and “the Internet”</a:t>
            </a:r>
          </a:p>
          <a:p>
            <a:pPr eaLnBrk="1" hangingPunct="1"/>
            <a:r>
              <a:rPr lang="en-US" altLang="en-US"/>
              <a:t>Is there a single Grid?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>
            <a:extLst>
              <a:ext uri="{FF2B5EF4-FFF2-40B4-BE49-F238E27FC236}">
                <a16:creationId xmlns:a16="http://schemas.microsoft.com/office/drawing/2014/main" id="{5E0022E8-5D0A-5FB3-5160-A91A181D4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ACBCA4-7893-4AEA-AF8C-BB1105C18454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5E686E72-4203-8A4A-8B0F-83795D356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reality</a:t>
            </a:r>
          </a:p>
        </p:txBody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28C66CC2-95B5-7D0D-1F38-776497F79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Many types of Grids exist</a:t>
            </a:r>
          </a:p>
          <a:p>
            <a:pPr eaLnBrk="1" hangingPunct="1"/>
            <a:r>
              <a:rPr lang="en-US" altLang="en-US"/>
              <a:t>Private vs. public</a:t>
            </a:r>
          </a:p>
          <a:p>
            <a:pPr eaLnBrk="1" hangingPunct="1"/>
            <a:r>
              <a:rPr lang="en-US" altLang="en-US"/>
              <a:t>Regional vs. Global</a:t>
            </a:r>
          </a:p>
          <a:p>
            <a:pPr eaLnBrk="1" hangingPunct="1"/>
            <a:r>
              <a:rPr lang="en-US" altLang="en-US"/>
              <a:t>All-purpose vs. particular scientific problem</a:t>
            </a: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1842</Words>
  <Application>Microsoft Office PowerPoint</Application>
  <PresentationFormat>On-screen Show (4:3)</PresentationFormat>
  <Paragraphs>354</Paragraphs>
  <Slides>57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Arial</vt:lpstr>
      <vt:lpstr>Default Design</vt:lpstr>
      <vt:lpstr>Introduction to Grid Computing</vt:lpstr>
      <vt:lpstr>Overview</vt:lpstr>
      <vt:lpstr>What is a Grid?</vt:lpstr>
      <vt:lpstr>3-point checklist (Foster 2002)</vt:lpstr>
      <vt:lpstr>Grid Architecture</vt:lpstr>
      <vt:lpstr>Why do we need Grids?</vt:lpstr>
      <vt:lpstr>Background: Related technologies</vt:lpstr>
      <vt:lpstr>Cluster computing</vt:lpstr>
      <vt:lpstr>Cluster Architecture</vt:lpstr>
      <vt:lpstr>Peer-to-Peer computing</vt:lpstr>
      <vt:lpstr>Peer to Peer architecture</vt:lpstr>
      <vt:lpstr>Internet computing</vt:lpstr>
      <vt:lpstr>Some Grid Applications</vt:lpstr>
      <vt:lpstr>Distributed Supercomputing</vt:lpstr>
      <vt:lpstr>High-throughput computing</vt:lpstr>
      <vt:lpstr>On-demand computing</vt:lpstr>
      <vt:lpstr>Data-intensive computing</vt:lpstr>
      <vt:lpstr>Collaborative computing</vt:lpstr>
      <vt:lpstr>Grid Communities</vt:lpstr>
      <vt:lpstr>Government</vt:lpstr>
      <vt:lpstr>Health Maintenance Organization</vt:lpstr>
      <vt:lpstr>Materials Science Collaboratory</vt:lpstr>
      <vt:lpstr>Computational Market Economy</vt:lpstr>
      <vt:lpstr>Grid Users</vt:lpstr>
      <vt:lpstr>Some Grid challenges</vt:lpstr>
      <vt:lpstr>Some Grid-Related Projects</vt:lpstr>
      <vt:lpstr>Globus Grid Toolkit</vt:lpstr>
      <vt:lpstr>Data Management in Globus Toolkit</vt:lpstr>
      <vt:lpstr>GridFTP</vt:lpstr>
      <vt:lpstr>More GridFTP features</vt:lpstr>
      <vt:lpstr>Striping Architecture</vt:lpstr>
      <vt:lpstr>Limitations of GridFTP</vt:lpstr>
      <vt:lpstr>GridFTP</vt:lpstr>
      <vt:lpstr>Reliable File Transfer (RFT)</vt:lpstr>
      <vt:lpstr>RFT</vt:lpstr>
      <vt:lpstr>Replica Location Service (RLS)</vt:lpstr>
      <vt:lpstr>Replica Location Service (RLS)</vt:lpstr>
      <vt:lpstr>Data Replication Service (DRS)</vt:lpstr>
      <vt:lpstr>Condor</vt:lpstr>
      <vt:lpstr>Condor</vt:lpstr>
      <vt:lpstr>Nimrod-G</vt:lpstr>
      <vt:lpstr>Nimrod-G Architecture</vt:lpstr>
      <vt:lpstr>Grid Case Studies</vt:lpstr>
      <vt:lpstr>Earth System Grid</vt:lpstr>
      <vt:lpstr>ESG Infrastructure</vt:lpstr>
      <vt:lpstr>Earth System Grid</vt:lpstr>
      <vt:lpstr>Earth System Grid Interface</vt:lpstr>
      <vt:lpstr>Laser Interferometer Gravitational Wave Observatory (LIGO)</vt:lpstr>
      <vt:lpstr>Large Scale Data Replication for LIGO</vt:lpstr>
      <vt:lpstr>LIGO</vt:lpstr>
      <vt:lpstr>LIGO Solution</vt:lpstr>
      <vt:lpstr>TeraGrid</vt:lpstr>
      <vt:lpstr>TeraGrid</vt:lpstr>
      <vt:lpstr>TeraGrid</vt:lpstr>
      <vt:lpstr>TGCP Details</vt:lpstr>
      <vt:lpstr>The reality</vt:lpstr>
      <vt:lpstr>The reality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Grid Computing</dc:title>
  <dc:creator>Laura Bright</dc:creator>
  <cp:lastModifiedBy>THEONESTE NTALINDWA</cp:lastModifiedBy>
  <cp:revision>145</cp:revision>
  <dcterms:created xsi:type="dcterms:W3CDTF">2006-05-25T04:46:14Z</dcterms:created>
  <dcterms:modified xsi:type="dcterms:W3CDTF">2026-02-09T15:05:20Z</dcterms:modified>
</cp:coreProperties>
</file>