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9" r:id="rId2"/>
    <p:sldId id="258" r:id="rId3"/>
    <p:sldId id="257" r:id="rId4"/>
    <p:sldId id="256" r:id="rId5"/>
    <p:sldId id="260" r:id="rId6"/>
    <p:sldId id="261" r:id="rId7"/>
    <p:sldId id="273" r:id="rId8"/>
    <p:sldId id="262" r:id="rId9"/>
    <p:sldId id="263" r:id="rId10"/>
    <p:sldId id="265" r:id="rId11"/>
    <p:sldId id="266" r:id="rId12"/>
    <p:sldId id="267" r:id="rId13"/>
    <p:sldId id="268" r:id="rId14"/>
    <p:sldId id="274" r:id="rId15"/>
    <p:sldId id="275" r:id="rId16"/>
    <p:sldId id="269" r:id="rId17"/>
    <p:sldId id="270" r:id="rId18"/>
    <p:sldId id="271" r:id="rId19"/>
    <p:sldId id="272" r:id="rId20"/>
    <p:sldId id="276" r:id="rId21"/>
    <p:sldId id="277" r:id="rId22"/>
    <p:sldId id="278" r:id="rId23"/>
    <p:sldId id="280"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p:normalViewPr>
  <p:slideViewPr>
    <p:cSldViewPr snapToGrid="0">
      <p:cViewPr varScale="1">
        <p:scale>
          <a:sx n="73" d="100"/>
          <a:sy n="73" d="100"/>
        </p:scale>
        <p:origin x="-612" y="-10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10/30/2020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10/30/2020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1"/>
            <a:ext cx="36576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274641"/>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10/30/2020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10/30/2020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61BEF0D-F0BB-DE4B-95CE-6DB70DBA9567}" type="datetimeFigureOut">
              <a:rPr lang="en-US" smtClean="0"/>
              <a:pPr/>
              <a:t>10/30/2020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61BEF0D-F0BB-DE4B-95CE-6DB70DBA9567}" type="datetimeFigureOut">
              <a:rPr lang="en-US" smtClean="0"/>
              <a:pPr/>
              <a:t>10/30/2020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61BEF0D-F0BB-DE4B-95CE-6DB70DBA9567}" type="datetimeFigureOut">
              <a:rPr lang="en-US" smtClean="0"/>
              <a:pPr/>
              <a:t>10/30/2020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10/30/2020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10/30/2020</a:t>
            </a:fld>
            <a:endParaRPr lang="en-US" dirty="0"/>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hyperlink" Target="http://saspjournals.com/sjavs" TargetMode="External"/><Relationship Id="rId2" Type="http://schemas.openxmlformats.org/officeDocument/2006/relationships/hyperlink" Target="http://www.reading.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1297459" y="2261286"/>
            <a:ext cx="8921579" cy="1092543"/>
          </a:xfrm>
          <a:prstGeom prst="rect">
            <a:avLst/>
          </a:prstGeom>
          <a:ln w="76200" cap="rnd">
            <a:solidFill>
              <a:srgbClr val="7030A0">
                <a:alpha val="15000"/>
              </a:srgbClr>
            </a:solidFill>
          </a:ln>
        </p:spPr>
        <p:style>
          <a:lnRef idx="0">
            <a:schemeClr val="accent5"/>
          </a:lnRef>
          <a:fillRef idx="3">
            <a:schemeClr val="accent5"/>
          </a:fillRef>
          <a:effectRef idx="3">
            <a:schemeClr val="accent5"/>
          </a:effectRef>
          <a:fontRef idx="minor">
            <a:schemeClr val="lt1"/>
          </a:fontRef>
        </p:style>
        <p:txBody>
          <a:bodyPr wrap="square">
            <a:spAutoFit/>
          </a:bodyPr>
          <a:lstStyle/>
          <a:p>
            <a:pPr>
              <a:lnSpc>
                <a:spcPct val="107000"/>
              </a:lnSpc>
              <a:spcAft>
                <a:spcPts val="800"/>
              </a:spcAft>
            </a:pPr>
            <a:r>
              <a:rPr lang="en-US" sz="6600" b="1" dirty="0" smtClean="0">
                <a:ln w="12700">
                  <a:solidFill>
                    <a:srgbClr val="FFFF00"/>
                  </a:solidFill>
                  <a:prstDash val="solid"/>
                </a:ln>
                <a:solidFill>
                  <a:schemeClr val="accent4">
                    <a:lumMod val="75000"/>
                  </a:schemeClr>
                </a:solidFill>
                <a:effectLst>
                  <a:outerShdw dist="38100" dir="2640000" algn="bl" rotWithShape="0">
                    <a:schemeClr val="accent1"/>
                  </a:outerShdw>
                </a:effectLst>
                <a:latin typeface="Berlin Sans FB Demi" panose="020E0802020502020306" pitchFamily="34" charset="0"/>
                <a:ea typeface="Calibri" panose="020F0502020204030204" pitchFamily="34" charset="0"/>
                <a:cs typeface="Times New Roman" panose="02020603050405020304" pitchFamily="18" charset="0"/>
              </a:rPr>
              <a:t>GROUP 1</a:t>
            </a:r>
            <a:endParaRPr lang="en-US" sz="6600" b="1" dirty="0">
              <a:ln w="12700">
                <a:solidFill>
                  <a:srgbClr val="FFFF00"/>
                </a:solidFill>
                <a:prstDash val="solid"/>
              </a:ln>
              <a:solidFill>
                <a:schemeClr val="accent4">
                  <a:lumMod val="75000"/>
                </a:schemeClr>
              </a:solidFill>
              <a:effectLst>
                <a:outerShdw dist="38100" dir="2640000" algn="bl" rotWithShape="0">
                  <a:schemeClr val="accent1"/>
                </a:outerShdw>
              </a:effectLst>
              <a:latin typeface="Berlin Sans FB Demi" panose="020E0802020502020306" pitchFamily="34" charset="0"/>
              <a:ea typeface="Calibri" panose="020F0502020204030204" pitchFamily="34" charset="0"/>
              <a:cs typeface="Times New Roman" panose="02020603050405020304" pitchFamily="18" charset="0"/>
            </a:endParaRPr>
          </a:p>
        </p:txBody>
      </p:sp>
      <p:pic>
        <p:nvPicPr>
          <p:cNvPr id="5" name="Picture 22"/>
          <p:cNvPicPr>
            <a:picLocks noChangeAspect="1" noChangeArrowheads="1"/>
          </p:cNvPicPr>
          <p:nvPr/>
        </p:nvPicPr>
        <p:blipFill>
          <a:blip r:embed="rId2">
            <a:extLst>
              <a:ext uri="{BEBA8EAE-BF5A-486C-A8C5-ECC9F3942E4B}">
                <a14:imgProps xmlns:a14="http://schemas.microsoft.com/office/drawing/2010/main" xmlns="">
                  <a14:imgLayer r:embed="rId3">
                    <a14:imgEffect>
                      <a14:artisticPhotocopy/>
                    </a14:imgEffect>
                  </a14:imgLayer>
                </a14:imgProps>
              </a:ext>
              <a:ext uri="{28A0092B-C50C-407E-A947-70E740481C1C}">
                <a14:useLocalDpi xmlns:a14="http://schemas.microsoft.com/office/drawing/2010/main" xmlns="" val="0"/>
              </a:ext>
            </a:extLst>
          </a:blip>
          <a:srcRect/>
          <a:stretch>
            <a:fillRect/>
          </a:stretch>
        </p:blipFill>
        <p:spPr bwMode="auto">
          <a:xfrm>
            <a:off x="8511188" y="5040103"/>
            <a:ext cx="3668455" cy="1694329"/>
          </a:xfrm>
          <a:prstGeom prst="ellipse">
            <a:avLst/>
          </a:prstGeom>
          <a:ln w="190500" cap="rnd">
            <a:solidFill>
              <a:schemeClr val="accent3">
                <a:lumMod val="75000"/>
              </a:schemeClr>
            </a:solidFill>
            <a:prstDash val="solid"/>
          </a:ln>
          <a:effectLst>
            <a:innerShdw blurRad="63500" dist="50800" dir="2700000">
              <a:prstClr val="black">
                <a:alpha val="50000"/>
              </a:prstClr>
            </a:innerShdw>
          </a:effectLst>
          <a:scene3d>
            <a:camera prst="perspectiveFront" fov="5400000"/>
            <a:lightRig rig="threePt" dir="t">
              <a:rot lat="0" lon="0" rev="19200000"/>
            </a:lightRig>
          </a:scene3d>
          <a:sp3d extrusionH="25400">
            <a:bevelT w="304800" h="152400" prst="hardEdge"/>
            <a:extrusionClr>
              <a:srgbClr val="000000"/>
            </a:extrusionClr>
          </a:sp3d>
        </p:spPr>
      </p:pic>
    </p:spTree>
    <p:extLst>
      <p:ext uri="{BB962C8B-B14F-4D97-AF65-F5344CB8AC3E}">
        <p14:creationId xmlns:p14="http://schemas.microsoft.com/office/powerpoint/2010/main" xmlns="" val="609311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60389" y="827903"/>
            <a:ext cx="8340811" cy="4910960"/>
          </a:xfrm>
          <a:prstGeom prst="rect">
            <a:avLst/>
          </a:prstGeom>
        </p:spPr>
        <p:txBody>
          <a:bodyPr wrap="square">
            <a:spAutoFit/>
          </a:bodyPr>
          <a:lstStyle/>
          <a:p>
            <a:pPr marR="0" lvl="0">
              <a:lnSpc>
                <a:spcPct val="107000"/>
              </a:lnSpc>
              <a:spcBef>
                <a:spcPts val="0"/>
              </a:spcBef>
              <a:spcAft>
                <a:spcPts val="800"/>
              </a:spcAft>
            </a:pPr>
            <a:r>
              <a:rPr lang="en-US" sz="3600"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b) Concentrate on what he/she is saying: </a:t>
            </a:r>
            <a:r>
              <a:rPr lang="en-US" sz="3600" dirty="0" smtClean="0">
                <a:latin typeface="Calibri" panose="020F0502020204030204" pitchFamily="34" charset="0"/>
                <a:ea typeface="Calibri" panose="020F0502020204030204" pitchFamily="34" charset="0"/>
                <a:cs typeface="Times New Roman" panose="02020603050405020304" pitchFamily="18" charset="0"/>
              </a:rPr>
              <a:t>when trainer is saying, listener should focus on mouth movement and his/her gesture style so that; he/she should understand well the logical inferences into the speech and moves of the trainer. </a:t>
            </a:r>
          </a:p>
          <a:p>
            <a:pPr marR="0" lvl="0">
              <a:lnSpc>
                <a:spcPct val="107000"/>
              </a:lnSpc>
              <a:spcBef>
                <a:spcPts val="0"/>
              </a:spcBef>
              <a:spcAft>
                <a:spcPts val="800"/>
              </a:spcAft>
            </a:pPr>
            <a:r>
              <a:rPr lang="en-US" sz="3600" dirty="0" smtClean="0">
                <a:latin typeface="Calibri" panose="020F0502020204030204" pitchFamily="34" charset="0"/>
                <a:ea typeface="Calibri" panose="020F0502020204030204" pitchFamily="34" charset="0"/>
                <a:cs typeface="Times New Roman" panose="02020603050405020304" pitchFamily="18" charset="0"/>
              </a:rPr>
              <a:t>Therefore, the purpose of capacity building through training will be achieved.</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Picture 2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944100" y="5819775"/>
            <a:ext cx="2247900" cy="1038225"/>
          </a:xfrm>
          <a:prstGeom prst="rect">
            <a:avLst/>
          </a:prstGeom>
          <a:noFill/>
          <a:extLst>
            <a:ext uri="{909E8E84-426E-40DD-AFC4-6F175D3DCCD1}">
              <a14:hiddenFill xmlns:a14="http://schemas.microsoft.com/office/drawing/2010/main" xmlns="">
                <a:solidFill>
                  <a:srgbClr val="FFFFFF"/>
                </a:solidFill>
              </a14:hiddenFill>
            </a:ext>
          </a:extLst>
        </p:spPr>
      </p:pic>
      <p:sp>
        <p:nvSpPr>
          <p:cNvPr id="4" name="Right Arrow 8"/>
          <p:cNvSpPr/>
          <p:nvPr/>
        </p:nvSpPr>
        <p:spPr>
          <a:xfrm>
            <a:off x="-1" y="6042454"/>
            <a:ext cx="6944497" cy="815546"/>
          </a:xfrm>
          <a:custGeom>
            <a:avLst/>
            <a:gdLst>
              <a:gd name="connsiteX0" fmla="*/ 0 w 6895070"/>
              <a:gd name="connsiteY0" fmla="*/ 296627 h 1186506"/>
              <a:gd name="connsiteX1" fmla="*/ 6301817 w 6895070"/>
              <a:gd name="connsiteY1" fmla="*/ 296627 h 1186506"/>
              <a:gd name="connsiteX2" fmla="*/ 6301817 w 6895070"/>
              <a:gd name="connsiteY2" fmla="*/ 0 h 1186506"/>
              <a:gd name="connsiteX3" fmla="*/ 6895070 w 6895070"/>
              <a:gd name="connsiteY3" fmla="*/ 593253 h 1186506"/>
              <a:gd name="connsiteX4" fmla="*/ 6301817 w 6895070"/>
              <a:gd name="connsiteY4" fmla="*/ 1186506 h 1186506"/>
              <a:gd name="connsiteX5" fmla="*/ 6301817 w 6895070"/>
              <a:gd name="connsiteY5" fmla="*/ 889880 h 1186506"/>
              <a:gd name="connsiteX6" fmla="*/ 0 w 6895070"/>
              <a:gd name="connsiteY6" fmla="*/ 889880 h 1186506"/>
              <a:gd name="connsiteX7" fmla="*/ 0 w 6895070"/>
              <a:gd name="connsiteY7" fmla="*/ 296627 h 1186506"/>
              <a:gd name="connsiteX0" fmla="*/ 0 w 6895070"/>
              <a:gd name="connsiteY0" fmla="*/ 296627 h 914658"/>
              <a:gd name="connsiteX1" fmla="*/ 6301817 w 6895070"/>
              <a:gd name="connsiteY1" fmla="*/ 296627 h 914658"/>
              <a:gd name="connsiteX2" fmla="*/ 6301817 w 6895070"/>
              <a:gd name="connsiteY2" fmla="*/ 0 h 914658"/>
              <a:gd name="connsiteX3" fmla="*/ 6895070 w 6895070"/>
              <a:gd name="connsiteY3" fmla="*/ 593253 h 914658"/>
              <a:gd name="connsiteX4" fmla="*/ 6338887 w 6895070"/>
              <a:gd name="connsiteY4" fmla="*/ 914658 h 914658"/>
              <a:gd name="connsiteX5" fmla="*/ 6301817 w 6895070"/>
              <a:gd name="connsiteY5" fmla="*/ 889880 h 914658"/>
              <a:gd name="connsiteX6" fmla="*/ 0 w 6895070"/>
              <a:gd name="connsiteY6" fmla="*/ 889880 h 914658"/>
              <a:gd name="connsiteX7" fmla="*/ 0 w 6895070"/>
              <a:gd name="connsiteY7" fmla="*/ 296627 h 91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95070" h="914658">
                <a:moveTo>
                  <a:pt x="0" y="296627"/>
                </a:moveTo>
                <a:lnTo>
                  <a:pt x="6301817" y="296627"/>
                </a:lnTo>
                <a:lnTo>
                  <a:pt x="6301817" y="0"/>
                </a:lnTo>
                <a:lnTo>
                  <a:pt x="6895070" y="593253"/>
                </a:lnTo>
                <a:lnTo>
                  <a:pt x="6338887" y="914658"/>
                </a:lnTo>
                <a:lnTo>
                  <a:pt x="6301817" y="889880"/>
                </a:lnTo>
                <a:lnTo>
                  <a:pt x="0" y="889880"/>
                </a:lnTo>
                <a:lnTo>
                  <a:pt x="0" y="296627"/>
                </a:lnTo>
                <a:close/>
              </a:path>
            </a:pathLst>
          </a:cu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smtClean="0"/>
              <a:t>  		</a:t>
            </a:r>
            <a:r>
              <a:rPr lang="en-US" b="1" spc="50" dirty="0" smtClean="0">
                <a:ln w="0"/>
                <a:solidFill>
                  <a:schemeClr val="bg2"/>
                </a:solidFill>
                <a:effectLst>
                  <a:innerShdw blurRad="63500" dist="50800" dir="13500000">
                    <a:srgbClr val="000000">
                      <a:alpha val="50000"/>
                    </a:srgbClr>
                  </a:innerShdw>
                </a:effectLst>
              </a:rPr>
              <a:t>GROUP </a:t>
            </a:r>
            <a:r>
              <a:rPr lang="en-US" b="1" spc="50" dirty="0">
                <a:ln w="0"/>
                <a:solidFill>
                  <a:schemeClr val="bg2"/>
                </a:solidFill>
                <a:effectLst>
                  <a:innerShdw blurRad="63500" dist="50800" dir="13500000">
                    <a:srgbClr val="000000">
                      <a:alpha val="50000"/>
                    </a:srgbClr>
                  </a:innerShdw>
                </a:effectLst>
              </a:rPr>
              <a:t>1 - CROP PRODUCTION</a:t>
            </a:r>
          </a:p>
        </p:txBody>
      </p:sp>
    </p:spTree>
    <p:extLst>
      <p:ext uri="{BB962C8B-B14F-4D97-AF65-F5344CB8AC3E}">
        <p14:creationId xmlns:p14="http://schemas.microsoft.com/office/powerpoint/2010/main" xmlns="" val="15644440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9177" y="1421027"/>
            <a:ext cx="9156357" cy="3883499"/>
          </a:xfrm>
          <a:prstGeom prst="rect">
            <a:avLst/>
          </a:prstGeom>
        </p:spPr>
        <p:txBody>
          <a:bodyPr wrap="square">
            <a:spAutoFit/>
          </a:bodyPr>
          <a:lstStyle/>
          <a:p>
            <a:pPr marR="0" lvl="0">
              <a:lnSpc>
                <a:spcPct val="107000"/>
              </a:lnSpc>
              <a:spcBef>
                <a:spcPts val="0"/>
              </a:spcBef>
              <a:spcAft>
                <a:spcPts val="800"/>
              </a:spcAft>
            </a:pPr>
            <a:r>
              <a:rPr lang="en-US" sz="3200"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c) Get </a:t>
            </a:r>
            <a:r>
              <a:rPr lang="en-US" sz="32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rid of distractions: </a:t>
            </a:r>
            <a:r>
              <a:rPr lang="en-US" sz="32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en-US" sz="3200" dirty="0">
                <a:latin typeface="Calibri" panose="020F0502020204030204" pitchFamily="34" charset="0"/>
                <a:ea typeface="Calibri" panose="020F0502020204030204" pitchFamily="34" charset="0"/>
                <a:cs typeface="Times New Roman" panose="02020603050405020304" pitchFamily="18" charset="0"/>
              </a:rPr>
              <a:t>while trainer is presenting, there are various things that can cause him to be distracted, he may suddenly think about something else that is not related to the topic and attempt to change the conversation of the new topic</a:t>
            </a:r>
            <a:r>
              <a:rPr lang="en-US" sz="3200" dirty="0" smtClean="0">
                <a:latin typeface="Calibri" panose="020F0502020204030204" pitchFamily="34" charset="0"/>
                <a:ea typeface="Calibri" panose="020F0502020204030204" pitchFamily="34" charset="0"/>
                <a:cs typeface="Times New Roman" panose="02020603050405020304" pitchFamily="18" charset="0"/>
              </a:rPr>
              <a:t>.</a:t>
            </a:r>
          </a:p>
          <a:p>
            <a:pPr marR="0" lvl="0">
              <a:lnSpc>
                <a:spcPct val="107000"/>
              </a:lnSpc>
              <a:spcBef>
                <a:spcPts val="0"/>
              </a:spcBef>
              <a:spcAft>
                <a:spcPts val="800"/>
              </a:spcAft>
            </a:pPr>
            <a:r>
              <a:rPr lang="en-US" sz="3200" dirty="0" smtClean="0">
                <a:latin typeface="Calibri" panose="020F0502020204030204" pitchFamily="34" charset="0"/>
                <a:ea typeface="Calibri" panose="020F0502020204030204" pitchFamily="34" charset="0"/>
                <a:cs typeface="Times New Roman" panose="02020603050405020304" pitchFamily="18" charset="0"/>
              </a:rPr>
              <a:t> </a:t>
            </a:r>
            <a:r>
              <a:rPr lang="en-US" sz="3200" dirty="0">
                <a:latin typeface="Calibri" panose="020F0502020204030204" pitchFamily="34" charset="0"/>
                <a:ea typeface="Calibri" panose="020F0502020204030204" pitchFamily="34" charset="0"/>
                <a:cs typeface="Times New Roman" panose="02020603050405020304" pitchFamily="18" charset="0"/>
              </a:rPr>
              <a:t>Examples of distracters are watch, phone, doodling or tapping pen.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Picture 2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944100" y="5819775"/>
            <a:ext cx="2247900" cy="1038225"/>
          </a:xfrm>
          <a:prstGeom prst="rect">
            <a:avLst/>
          </a:prstGeom>
          <a:noFill/>
          <a:extLst>
            <a:ext uri="{909E8E84-426E-40DD-AFC4-6F175D3DCCD1}">
              <a14:hiddenFill xmlns:a14="http://schemas.microsoft.com/office/drawing/2010/main" xmlns="">
                <a:solidFill>
                  <a:srgbClr val="FFFFFF"/>
                </a:solidFill>
              </a14:hiddenFill>
            </a:ext>
          </a:extLst>
        </p:spPr>
      </p:pic>
      <p:sp>
        <p:nvSpPr>
          <p:cNvPr id="4" name="Right Arrow 8"/>
          <p:cNvSpPr/>
          <p:nvPr/>
        </p:nvSpPr>
        <p:spPr>
          <a:xfrm>
            <a:off x="-1" y="6042454"/>
            <a:ext cx="6944497" cy="815546"/>
          </a:xfrm>
          <a:custGeom>
            <a:avLst/>
            <a:gdLst>
              <a:gd name="connsiteX0" fmla="*/ 0 w 6895070"/>
              <a:gd name="connsiteY0" fmla="*/ 296627 h 1186506"/>
              <a:gd name="connsiteX1" fmla="*/ 6301817 w 6895070"/>
              <a:gd name="connsiteY1" fmla="*/ 296627 h 1186506"/>
              <a:gd name="connsiteX2" fmla="*/ 6301817 w 6895070"/>
              <a:gd name="connsiteY2" fmla="*/ 0 h 1186506"/>
              <a:gd name="connsiteX3" fmla="*/ 6895070 w 6895070"/>
              <a:gd name="connsiteY3" fmla="*/ 593253 h 1186506"/>
              <a:gd name="connsiteX4" fmla="*/ 6301817 w 6895070"/>
              <a:gd name="connsiteY4" fmla="*/ 1186506 h 1186506"/>
              <a:gd name="connsiteX5" fmla="*/ 6301817 w 6895070"/>
              <a:gd name="connsiteY5" fmla="*/ 889880 h 1186506"/>
              <a:gd name="connsiteX6" fmla="*/ 0 w 6895070"/>
              <a:gd name="connsiteY6" fmla="*/ 889880 h 1186506"/>
              <a:gd name="connsiteX7" fmla="*/ 0 w 6895070"/>
              <a:gd name="connsiteY7" fmla="*/ 296627 h 1186506"/>
              <a:gd name="connsiteX0" fmla="*/ 0 w 6895070"/>
              <a:gd name="connsiteY0" fmla="*/ 296627 h 914658"/>
              <a:gd name="connsiteX1" fmla="*/ 6301817 w 6895070"/>
              <a:gd name="connsiteY1" fmla="*/ 296627 h 914658"/>
              <a:gd name="connsiteX2" fmla="*/ 6301817 w 6895070"/>
              <a:gd name="connsiteY2" fmla="*/ 0 h 914658"/>
              <a:gd name="connsiteX3" fmla="*/ 6895070 w 6895070"/>
              <a:gd name="connsiteY3" fmla="*/ 593253 h 914658"/>
              <a:gd name="connsiteX4" fmla="*/ 6338887 w 6895070"/>
              <a:gd name="connsiteY4" fmla="*/ 914658 h 914658"/>
              <a:gd name="connsiteX5" fmla="*/ 6301817 w 6895070"/>
              <a:gd name="connsiteY5" fmla="*/ 889880 h 914658"/>
              <a:gd name="connsiteX6" fmla="*/ 0 w 6895070"/>
              <a:gd name="connsiteY6" fmla="*/ 889880 h 914658"/>
              <a:gd name="connsiteX7" fmla="*/ 0 w 6895070"/>
              <a:gd name="connsiteY7" fmla="*/ 296627 h 91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95070" h="914658">
                <a:moveTo>
                  <a:pt x="0" y="296627"/>
                </a:moveTo>
                <a:lnTo>
                  <a:pt x="6301817" y="296627"/>
                </a:lnTo>
                <a:lnTo>
                  <a:pt x="6301817" y="0"/>
                </a:lnTo>
                <a:lnTo>
                  <a:pt x="6895070" y="593253"/>
                </a:lnTo>
                <a:lnTo>
                  <a:pt x="6338887" y="914658"/>
                </a:lnTo>
                <a:lnTo>
                  <a:pt x="6301817" y="889880"/>
                </a:lnTo>
                <a:lnTo>
                  <a:pt x="0" y="889880"/>
                </a:lnTo>
                <a:lnTo>
                  <a:pt x="0" y="296627"/>
                </a:lnTo>
                <a:close/>
              </a:path>
            </a:pathLst>
          </a:cu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smtClean="0"/>
              <a:t>  		</a:t>
            </a:r>
            <a:r>
              <a:rPr lang="en-US" b="1" spc="50" dirty="0" smtClean="0">
                <a:ln w="0"/>
                <a:solidFill>
                  <a:schemeClr val="bg2"/>
                </a:solidFill>
                <a:effectLst>
                  <a:innerShdw blurRad="63500" dist="50800" dir="13500000">
                    <a:srgbClr val="000000">
                      <a:alpha val="50000"/>
                    </a:srgbClr>
                  </a:innerShdw>
                </a:effectLst>
              </a:rPr>
              <a:t>GROUP </a:t>
            </a:r>
            <a:r>
              <a:rPr lang="en-US" b="1" spc="50" dirty="0">
                <a:ln w="0"/>
                <a:solidFill>
                  <a:schemeClr val="bg2"/>
                </a:solidFill>
                <a:effectLst>
                  <a:innerShdw blurRad="63500" dist="50800" dir="13500000">
                    <a:srgbClr val="000000">
                      <a:alpha val="50000"/>
                    </a:srgbClr>
                  </a:innerShdw>
                </a:effectLst>
              </a:rPr>
              <a:t>1 - CROP PRODUCTION</a:t>
            </a:r>
          </a:p>
        </p:txBody>
      </p:sp>
    </p:spTree>
    <p:extLst>
      <p:ext uri="{BB962C8B-B14F-4D97-AF65-F5344CB8AC3E}">
        <p14:creationId xmlns:p14="http://schemas.microsoft.com/office/powerpoint/2010/main" xmlns="" val="602153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64973" y="407773"/>
            <a:ext cx="8279027" cy="5723939"/>
          </a:xfrm>
          <a:prstGeom prst="rect">
            <a:avLst/>
          </a:prstGeom>
        </p:spPr>
        <p:txBody>
          <a:bodyPr wrap="square">
            <a:spAutoFit/>
          </a:bodyPr>
          <a:lstStyle/>
          <a:p>
            <a:pPr marR="0" lvl="0">
              <a:lnSpc>
                <a:spcPct val="107000"/>
              </a:lnSpc>
              <a:spcBef>
                <a:spcPts val="0"/>
              </a:spcBef>
              <a:spcAft>
                <a:spcPts val="0"/>
              </a:spcAft>
            </a:pPr>
            <a:r>
              <a:rPr lang="en-US" sz="3600"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d) Get </a:t>
            </a:r>
            <a:r>
              <a:rPr lang="en-US" sz="36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the main point:</a:t>
            </a:r>
            <a:r>
              <a:rPr lang="en-US" sz="36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en-US" sz="3200" dirty="0" smtClean="0">
                <a:latin typeface="Calibri" panose="020F0502020204030204" pitchFamily="34" charset="0"/>
                <a:ea typeface="Calibri" panose="020F0502020204030204" pitchFamily="34" charset="0"/>
                <a:cs typeface="Times New Roman" panose="02020603050405020304" pitchFamily="18" charset="0"/>
              </a:rPr>
              <a:t>The </a:t>
            </a:r>
            <a:r>
              <a:rPr lang="en-US" sz="3200" dirty="0">
                <a:latin typeface="Calibri" panose="020F0502020204030204" pitchFamily="34" charset="0"/>
                <a:ea typeface="Calibri" panose="020F0502020204030204" pitchFamily="34" charset="0"/>
                <a:cs typeface="Times New Roman" panose="02020603050405020304" pitchFamily="18" charset="0"/>
              </a:rPr>
              <a:t>trainer should be able to tick out the main point simply and clearly, this is helpful for the trainee to concentrate on the focus of the training</a:t>
            </a:r>
            <a:r>
              <a:rPr lang="en-US" sz="3200" dirty="0" smtClean="0">
                <a:latin typeface="Calibri" panose="020F0502020204030204" pitchFamily="34" charset="0"/>
                <a:ea typeface="Calibri" panose="020F0502020204030204" pitchFamily="34" charset="0"/>
                <a:cs typeface="Times New Roman" panose="02020603050405020304" pitchFamily="18" charset="0"/>
              </a:rPr>
              <a:t>.</a:t>
            </a:r>
          </a:p>
          <a:p>
            <a:pPr marR="0" lvl="0">
              <a:lnSpc>
                <a:spcPct val="107000"/>
              </a:lnSpc>
              <a:spcBef>
                <a:spcPts val="0"/>
              </a:spcBef>
              <a:spcAft>
                <a:spcPts val="0"/>
              </a:spcAft>
            </a:pPr>
            <a:endParaRPr lang="en-US" sz="3200" dirty="0" smtClean="0">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pPr>
            <a:r>
              <a:rPr lang="en-US" sz="3200" dirty="0" smtClean="0">
                <a:latin typeface="Calibri" panose="020F0502020204030204" pitchFamily="34" charset="0"/>
                <a:ea typeface="Calibri" panose="020F0502020204030204" pitchFamily="34" charset="0"/>
                <a:cs typeface="Times New Roman" panose="02020603050405020304" pitchFamily="18" charset="0"/>
              </a:rPr>
              <a:t> </a:t>
            </a:r>
            <a:r>
              <a:rPr lang="en-US" sz="3200" dirty="0">
                <a:latin typeface="Calibri" panose="020F0502020204030204" pitchFamily="34" charset="0"/>
                <a:ea typeface="Calibri" panose="020F0502020204030204" pitchFamily="34" charset="0"/>
                <a:cs typeface="Times New Roman" panose="02020603050405020304" pitchFamily="18" charset="0"/>
              </a:rPr>
              <a:t>Here, the main point should be the transferable skills as everyone on the attendance will be comfortable and familiar with the new technology or innovative idea brought by the extension agent and able to put in practice.</a:t>
            </a:r>
          </a:p>
          <a:p>
            <a:pPr marL="457200" marR="0">
              <a:lnSpc>
                <a:spcPct val="107000"/>
              </a:lnSpc>
              <a:spcBef>
                <a:spcPts val="0"/>
              </a:spcBef>
              <a:spcAft>
                <a:spcPts val="800"/>
              </a:spcAft>
            </a:pPr>
            <a:r>
              <a:rPr lang="en-US" b="1" dirty="0">
                <a:latin typeface="Calibri" panose="020F0502020204030204" pitchFamily="34"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Picture 2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944100" y="5819775"/>
            <a:ext cx="2247900" cy="1038225"/>
          </a:xfrm>
          <a:prstGeom prst="rect">
            <a:avLst/>
          </a:prstGeom>
          <a:noFill/>
          <a:extLst>
            <a:ext uri="{909E8E84-426E-40DD-AFC4-6F175D3DCCD1}">
              <a14:hiddenFill xmlns:a14="http://schemas.microsoft.com/office/drawing/2010/main" xmlns="">
                <a:solidFill>
                  <a:srgbClr val="FFFFFF"/>
                </a:solidFill>
              </a14:hiddenFill>
            </a:ext>
          </a:extLst>
        </p:spPr>
      </p:pic>
      <p:sp>
        <p:nvSpPr>
          <p:cNvPr id="4" name="Right Arrow 8"/>
          <p:cNvSpPr/>
          <p:nvPr/>
        </p:nvSpPr>
        <p:spPr>
          <a:xfrm>
            <a:off x="-1" y="6042454"/>
            <a:ext cx="6944497" cy="815546"/>
          </a:xfrm>
          <a:custGeom>
            <a:avLst/>
            <a:gdLst>
              <a:gd name="connsiteX0" fmla="*/ 0 w 6895070"/>
              <a:gd name="connsiteY0" fmla="*/ 296627 h 1186506"/>
              <a:gd name="connsiteX1" fmla="*/ 6301817 w 6895070"/>
              <a:gd name="connsiteY1" fmla="*/ 296627 h 1186506"/>
              <a:gd name="connsiteX2" fmla="*/ 6301817 w 6895070"/>
              <a:gd name="connsiteY2" fmla="*/ 0 h 1186506"/>
              <a:gd name="connsiteX3" fmla="*/ 6895070 w 6895070"/>
              <a:gd name="connsiteY3" fmla="*/ 593253 h 1186506"/>
              <a:gd name="connsiteX4" fmla="*/ 6301817 w 6895070"/>
              <a:gd name="connsiteY4" fmla="*/ 1186506 h 1186506"/>
              <a:gd name="connsiteX5" fmla="*/ 6301817 w 6895070"/>
              <a:gd name="connsiteY5" fmla="*/ 889880 h 1186506"/>
              <a:gd name="connsiteX6" fmla="*/ 0 w 6895070"/>
              <a:gd name="connsiteY6" fmla="*/ 889880 h 1186506"/>
              <a:gd name="connsiteX7" fmla="*/ 0 w 6895070"/>
              <a:gd name="connsiteY7" fmla="*/ 296627 h 1186506"/>
              <a:gd name="connsiteX0" fmla="*/ 0 w 6895070"/>
              <a:gd name="connsiteY0" fmla="*/ 296627 h 914658"/>
              <a:gd name="connsiteX1" fmla="*/ 6301817 w 6895070"/>
              <a:gd name="connsiteY1" fmla="*/ 296627 h 914658"/>
              <a:gd name="connsiteX2" fmla="*/ 6301817 w 6895070"/>
              <a:gd name="connsiteY2" fmla="*/ 0 h 914658"/>
              <a:gd name="connsiteX3" fmla="*/ 6895070 w 6895070"/>
              <a:gd name="connsiteY3" fmla="*/ 593253 h 914658"/>
              <a:gd name="connsiteX4" fmla="*/ 6338887 w 6895070"/>
              <a:gd name="connsiteY4" fmla="*/ 914658 h 914658"/>
              <a:gd name="connsiteX5" fmla="*/ 6301817 w 6895070"/>
              <a:gd name="connsiteY5" fmla="*/ 889880 h 914658"/>
              <a:gd name="connsiteX6" fmla="*/ 0 w 6895070"/>
              <a:gd name="connsiteY6" fmla="*/ 889880 h 914658"/>
              <a:gd name="connsiteX7" fmla="*/ 0 w 6895070"/>
              <a:gd name="connsiteY7" fmla="*/ 296627 h 91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95070" h="914658">
                <a:moveTo>
                  <a:pt x="0" y="296627"/>
                </a:moveTo>
                <a:lnTo>
                  <a:pt x="6301817" y="296627"/>
                </a:lnTo>
                <a:lnTo>
                  <a:pt x="6301817" y="0"/>
                </a:lnTo>
                <a:lnTo>
                  <a:pt x="6895070" y="593253"/>
                </a:lnTo>
                <a:lnTo>
                  <a:pt x="6338887" y="914658"/>
                </a:lnTo>
                <a:lnTo>
                  <a:pt x="6301817" y="889880"/>
                </a:lnTo>
                <a:lnTo>
                  <a:pt x="0" y="889880"/>
                </a:lnTo>
                <a:lnTo>
                  <a:pt x="0" y="296627"/>
                </a:lnTo>
                <a:close/>
              </a:path>
            </a:pathLst>
          </a:cu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smtClean="0"/>
              <a:t>  		</a:t>
            </a:r>
            <a:r>
              <a:rPr lang="en-US" b="1" spc="50" dirty="0" smtClean="0">
                <a:ln w="0"/>
                <a:solidFill>
                  <a:schemeClr val="bg2"/>
                </a:solidFill>
                <a:effectLst>
                  <a:innerShdw blurRad="63500" dist="50800" dir="13500000">
                    <a:srgbClr val="000000">
                      <a:alpha val="50000"/>
                    </a:srgbClr>
                  </a:innerShdw>
                </a:effectLst>
              </a:rPr>
              <a:t>GROUP </a:t>
            </a:r>
            <a:r>
              <a:rPr lang="en-US" b="1" spc="50" dirty="0">
                <a:ln w="0"/>
                <a:solidFill>
                  <a:schemeClr val="bg2"/>
                </a:solidFill>
                <a:effectLst>
                  <a:innerShdw blurRad="63500" dist="50800" dir="13500000">
                    <a:srgbClr val="000000">
                      <a:alpha val="50000"/>
                    </a:srgbClr>
                  </a:innerShdw>
                </a:effectLst>
              </a:rPr>
              <a:t>1 - CROP PRODUCTION</a:t>
            </a:r>
          </a:p>
        </p:txBody>
      </p:sp>
    </p:spTree>
    <p:extLst>
      <p:ext uri="{BB962C8B-B14F-4D97-AF65-F5344CB8AC3E}">
        <p14:creationId xmlns:p14="http://schemas.microsoft.com/office/powerpoint/2010/main" xmlns="" val="9142437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14846" y="1711235"/>
            <a:ext cx="9869163" cy="2990178"/>
          </a:xfrm>
          <a:prstGeom prst="rect">
            <a:avLst/>
          </a:prstGeom>
        </p:spPr>
        <p:txBody>
          <a:bodyPr wrap="square">
            <a:spAutoFit/>
          </a:bodyPr>
          <a:lstStyle/>
          <a:p>
            <a:pPr marR="0" lvl="0">
              <a:lnSpc>
                <a:spcPct val="107000"/>
              </a:lnSpc>
              <a:spcBef>
                <a:spcPts val="0"/>
              </a:spcBef>
              <a:spcAft>
                <a:spcPts val="0"/>
              </a:spcAft>
            </a:pPr>
            <a:r>
              <a:rPr lang="en-US" sz="2800"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e) React </a:t>
            </a:r>
            <a:r>
              <a:rPr lang="en-US" sz="28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to ideas, not the person: </a:t>
            </a:r>
            <a:r>
              <a:rPr lang="en-US" sz="2800" dirty="0">
                <a:latin typeface="Calibri" panose="020F0502020204030204" pitchFamily="34" charset="0"/>
                <a:ea typeface="Calibri" panose="020F0502020204030204" pitchFamily="34" charset="0"/>
                <a:cs typeface="Times New Roman" panose="02020603050405020304" pitchFamily="18" charset="0"/>
              </a:rPr>
              <a:t>The listener in these circumstances experiences one of two emotions: Nervous or comfortable. If the listener, they trust what you say, be engaged, cooperate with your suggestion and speak well about to others. If the listener is nervous reverse all those responses. </a:t>
            </a:r>
          </a:p>
          <a:p>
            <a:pPr marL="457200" marR="0">
              <a:lnSpc>
                <a:spcPct val="107000"/>
              </a:lnSpc>
              <a:spcBef>
                <a:spcPts val="0"/>
              </a:spcBef>
              <a:spcAft>
                <a:spcPts val="0"/>
              </a:spcAft>
            </a:pPr>
            <a:r>
              <a:rPr lang="en-US" b="1" dirty="0">
                <a:latin typeface="Calibri" panose="020F0502020204030204" pitchFamily="34"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b="1" dirty="0">
                <a:latin typeface="Calibri" panose="020F0502020204030204" pitchFamily="34"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2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944100" y="5819775"/>
            <a:ext cx="2247900" cy="1038225"/>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ight Arrow 8"/>
          <p:cNvSpPr/>
          <p:nvPr/>
        </p:nvSpPr>
        <p:spPr>
          <a:xfrm>
            <a:off x="-1" y="6042454"/>
            <a:ext cx="6944497" cy="815546"/>
          </a:xfrm>
          <a:custGeom>
            <a:avLst/>
            <a:gdLst>
              <a:gd name="connsiteX0" fmla="*/ 0 w 6895070"/>
              <a:gd name="connsiteY0" fmla="*/ 296627 h 1186506"/>
              <a:gd name="connsiteX1" fmla="*/ 6301817 w 6895070"/>
              <a:gd name="connsiteY1" fmla="*/ 296627 h 1186506"/>
              <a:gd name="connsiteX2" fmla="*/ 6301817 w 6895070"/>
              <a:gd name="connsiteY2" fmla="*/ 0 h 1186506"/>
              <a:gd name="connsiteX3" fmla="*/ 6895070 w 6895070"/>
              <a:gd name="connsiteY3" fmla="*/ 593253 h 1186506"/>
              <a:gd name="connsiteX4" fmla="*/ 6301817 w 6895070"/>
              <a:gd name="connsiteY4" fmla="*/ 1186506 h 1186506"/>
              <a:gd name="connsiteX5" fmla="*/ 6301817 w 6895070"/>
              <a:gd name="connsiteY5" fmla="*/ 889880 h 1186506"/>
              <a:gd name="connsiteX6" fmla="*/ 0 w 6895070"/>
              <a:gd name="connsiteY6" fmla="*/ 889880 h 1186506"/>
              <a:gd name="connsiteX7" fmla="*/ 0 w 6895070"/>
              <a:gd name="connsiteY7" fmla="*/ 296627 h 1186506"/>
              <a:gd name="connsiteX0" fmla="*/ 0 w 6895070"/>
              <a:gd name="connsiteY0" fmla="*/ 296627 h 914658"/>
              <a:gd name="connsiteX1" fmla="*/ 6301817 w 6895070"/>
              <a:gd name="connsiteY1" fmla="*/ 296627 h 914658"/>
              <a:gd name="connsiteX2" fmla="*/ 6301817 w 6895070"/>
              <a:gd name="connsiteY2" fmla="*/ 0 h 914658"/>
              <a:gd name="connsiteX3" fmla="*/ 6895070 w 6895070"/>
              <a:gd name="connsiteY3" fmla="*/ 593253 h 914658"/>
              <a:gd name="connsiteX4" fmla="*/ 6338887 w 6895070"/>
              <a:gd name="connsiteY4" fmla="*/ 914658 h 914658"/>
              <a:gd name="connsiteX5" fmla="*/ 6301817 w 6895070"/>
              <a:gd name="connsiteY5" fmla="*/ 889880 h 914658"/>
              <a:gd name="connsiteX6" fmla="*/ 0 w 6895070"/>
              <a:gd name="connsiteY6" fmla="*/ 889880 h 914658"/>
              <a:gd name="connsiteX7" fmla="*/ 0 w 6895070"/>
              <a:gd name="connsiteY7" fmla="*/ 296627 h 91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95070" h="914658">
                <a:moveTo>
                  <a:pt x="0" y="296627"/>
                </a:moveTo>
                <a:lnTo>
                  <a:pt x="6301817" y="296627"/>
                </a:lnTo>
                <a:lnTo>
                  <a:pt x="6301817" y="0"/>
                </a:lnTo>
                <a:lnTo>
                  <a:pt x="6895070" y="593253"/>
                </a:lnTo>
                <a:lnTo>
                  <a:pt x="6338887" y="914658"/>
                </a:lnTo>
                <a:lnTo>
                  <a:pt x="6301817" y="889880"/>
                </a:lnTo>
                <a:lnTo>
                  <a:pt x="0" y="889880"/>
                </a:lnTo>
                <a:lnTo>
                  <a:pt x="0" y="296627"/>
                </a:lnTo>
                <a:close/>
              </a:path>
            </a:pathLst>
          </a:cu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smtClean="0"/>
              <a:t>  		</a:t>
            </a:r>
            <a:r>
              <a:rPr lang="en-US" b="1" spc="50" dirty="0" smtClean="0">
                <a:ln w="0"/>
                <a:solidFill>
                  <a:schemeClr val="bg2"/>
                </a:solidFill>
                <a:effectLst>
                  <a:innerShdw blurRad="63500" dist="50800" dir="13500000">
                    <a:srgbClr val="000000">
                      <a:alpha val="50000"/>
                    </a:srgbClr>
                  </a:innerShdw>
                </a:effectLst>
              </a:rPr>
              <a:t>GROUP </a:t>
            </a:r>
            <a:r>
              <a:rPr lang="en-US" b="1" spc="50" dirty="0">
                <a:ln w="0"/>
                <a:solidFill>
                  <a:schemeClr val="bg2"/>
                </a:solidFill>
                <a:effectLst>
                  <a:innerShdw blurRad="63500" dist="50800" dir="13500000">
                    <a:srgbClr val="000000">
                      <a:alpha val="50000"/>
                    </a:srgbClr>
                  </a:innerShdw>
                </a:effectLst>
              </a:rPr>
              <a:t>1 - CROP PRODUCTION</a:t>
            </a:r>
          </a:p>
        </p:txBody>
      </p:sp>
    </p:spTree>
    <p:extLst>
      <p:ext uri="{BB962C8B-B14F-4D97-AF65-F5344CB8AC3E}">
        <p14:creationId xmlns:p14="http://schemas.microsoft.com/office/powerpoint/2010/main" xmlns="" val="37994687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0709" y="875211"/>
            <a:ext cx="9313817" cy="3319498"/>
          </a:xfrm>
          <a:prstGeom prst="rect">
            <a:avLst/>
          </a:prstGeom>
        </p:spPr>
        <p:txBody>
          <a:bodyPr wrap="square">
            <a:spAutoFit/>
          </a:bodyPr>
          <a:lstStyle/>
          <a:p>
            <a:pPr marR="0" lvl="0">
              <a:lnSpc>
                <a:spcPct val="107000"/>
              </a:lnSpc>
              <a:spcBef>
                <a:spcPts val="0"/>
              </a:spcBef>
              <a:spcAft>
                <a:spcPts val="0"/>
              </a:spcAft>
            </a:pPr>
            <a:r>
              <a:rPr lang="en-US" sz="2800"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f) </a:t>
            </a:r>
            <a:r>
              <a:rPr lang="en-US" sz="2800"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Don’t argue mentally</a:t>
            </a:r>
            <a:r>
              <a:rPr lang="en-US" sz="2800" b="1" dirty="0" smtClean="0">
                <a:latin typeface="Calibri" panose="020F0502020204030204" pitchFamily="34" charset="0"/>
                <a:ea typeface="Calibri" panose="020F0502020204030204" pitchFamily="34" charset="0"/>
                <a:cs typeface="Times New Roman" panose="02020603050405020304" pitchFamily="18" charset="0"/>
              </a:rPr>
              <a:t>:</a:t>
            </a:r>
            <a:r>
              <a:rPr lang="en-US" sz="2800" b="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2800" dirty="0" smtClean="0">
                <a:latin typeface="Calibri" panose="020F0502020204030204" pitchFamily="34" charset="0"/>
                <a:ea typeface="Calibri" panose="020F0502020204030204" pitchFamily="34" charset="0"/>
                <a:cs typeface="Times New Roman" panose="02020603050405020304" pitchFamily="18" charset="0"/>
              </a:rPr>
              <a:t>Even if we are not formulating a response while listening we may still be thinking of other things. during conversation, how often have thoughts such as” what am I doing to have for my dinner”, “will I have time to finish that report” or” I </a:t>
            </a:r>
            <a:r>
              <a:rPr lang="en-US" sz="2800" dirty="0" smtClean="0">
                <a:latin typeface="Calibri" panose="020F0502020204030204" pitchFamily="34" charset="0"/>
                <a:ea typeface="Calibri" panose="020F0502020204030204" pitchFamily="34" charset="0"/>
                <a:cs typeface="Times New Roman" panose="02020603050405020304" pitchFamily="18" charset="0"/>
              </a:rPr>
              <a:t>hope, </a:t>
            </a:r>
            <a:r>
              <a:rPr lang="en-US" sz="2800" dirty="0" smtClean="0">
                <a:latin typeface="Calibri" panose="020F0502020204030204" pitchFamily="34" charset="0"/>
                <a:ea typeface="Calibri" panose="020F0502020204030204" pitchFamily="34" charset="0"/>
                <a:cs typeface="Times New Roman" panose="02020603050405020304" pitchFamily="18" charset="0"/>
              </a:rPr>
              <a:t>I am not late picking the kids up” crossed your mind? At such time, we are distracted and not giving our full attention to what is being said. </a:t>
            </a:r>
            <a:endParaRPr lang="en-US" sz="1600" dirty="0" smtClean="0">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54480" y="1606731"/>
            <a:ext cx="8621486" cy="3253968"/>
          </a:xfrm>
          <a:prstGeom prst="rect">
            <a:avLst/>
          </a:prstGeom>
        </p:spPr>
        <p:txBody>
          <a:bodyPr wrap="square">
            <a:spAutoFit/>
          </a:bodyPr>
          <a:lstStyle/>
          <a:p>
            <a:pPr marR="0" lvl="0">
              <a:lnSpc>
                <a:spcPct val="107000"/>
              </a:lnSpc>
              <a:spcBef>
                <a:spcPts val="0"/>
              </a:spcBef>
              <a:spcAft>
                <a:spcPts val="800"/>
              </a:spcAft>
            </a:pPr>
            <a:r>
              <a:rPr lang="en-US" sz="3200"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G) Open minded: </a:t>
            </a:r>
            <a:r>
              <a:rPr lang="en-US" sz="3200" dirty="0" smtClean="0">
                <a:latin typeface="Calibri" panose="020F0502020204030204" pitchFamily="34" charset="0"/>
                <a:ea typeface="Calibri" panose="020F0502020204030204" pitchFamily="34" charset="0"/>
                <a:cs typeface="Times New Roman" panose="02020603050405020304" pitchFamily="18" charset="0"/>
              </a:rPr>
              <a:t>Being open minded to the ideas and opinions of others will make listening to be effective, this does not mean you have to agree but should listen and attempt to understand , so that you should bring your contribution as possible</a:t>
            </a:r>
            <a:r>
              <a:rPr lang="en-US" dirty="0" smtClean="0">
                <a:latin typeface="Calibri" panose="020F0502020204030204" pitchFamily="34" charset="0"/>
                <a:ea typeface="Calibri" panose="020F0502020204030204" pitchFamily="34"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80519" y="642550"/>
            <a:ext cx="7537622" cy="619272"/>
          </a:xfrm>
          <a:prstGeom prst="rect">
            <a:avLst/>
          </a:prstGeom>
        </p:spPr>
        <p:txBody>
          <a:bodyPr wrap="square">
            <a:spAutoFit/>
          </a:bodyPr>
          <a:lstStyle/>
          <a:p>
            <a:pPr marR="0" lvl="0">
              <a:lnSpc>
                <a:spcPct val="107000"/>
              </a:lnSpc>
              <a:spcBef>
                <a:spcPts val="0"/>
              </a:spcBef>
              <a:spcAft>
                <a:spcPts val="800"/>
              </a:spcAft>
            </a:pPr>
            <a:r>
              <a:rPr lang="en-US" sz="3200"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ii. Factors that make Effective reading </a:t>
            </a:r>
            <a:r>
              <a:rPr lang="en-US" sz="32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skills</a:t>
            </a:r>
            <a:endParaRPr lang="en-US" sz="3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408670" y="1261822"/>
            <a:ext cx="7735330" cy="1882760"/>
          </a:xfrm>
          <a:prstGeom prst="rect">
            <a:avLst/>
          </a:prstGeom>
        </p:spPr>
        <p:txBody>
          <a:bodyPr wrap="square">
            <a:spAutoFit/>
          </a:bodyPr>
          <a:lstStyle/>
          <a:p>
            <a:pPr marL="1600200" marR="0">
              <a:lnSpc>
                <a:spcPct val="107000"/>
              </a:lnSpc>
              <a:spcBef>
                <a:spcPts val="0"/>
              </a:spcBef>
              <a:spcAft>
                <a:spcPts val="800"/>
              </a:spcAft>
            </a:pPr>
            <a:r>
              <a:rPr lang="en-US" sz="2400" b="1" dirty="0">
                <a:latin typeface="Calibri" panose="020F0502020204030204" pitchFamily="34"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r>
              <a:rPr lang="en-US" sz="28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Finding Main Idea: </a:t>
            </a:r>
            <a:r>
              <a:rPr lang="en-US" sz="2800" dirty="0">
                <a:latin typeface="Calibri" panose="020F0502020204030204" pitchFamily="34" charset="0"/>
                <a:ea typeface="Calibri" panose="020F0502020204030204" pitchFamily="34" charset="0"/>
                <a:cs typeface="Times New Roman" panose="02020603050405020304" pitchFamily="18" charset="0"/>
              </a:rPr>
              <a:t>Main ideas are often found at the beginning of paragraphs and also found in the concluding sentences of a paragraph</a:t>
            </a:r>
            <a:r>
              <a:rPr lang="en-US" sz="28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endParaRPr lang="en-US" sz="2800" dirty="0">
              <a:solidFill>
                <a:schemeClr val="bg1"/>
              </a:solidFill>
            </a:endParaRPr>
          </a:p>
        </p:txBody>
      </p:sp>
      <p:sp>
        <p:nvSpPr>
          <p:cNvPr id="4" name="Rectangle 3"/>
          <p:cNvSpPr/>
          <p:nvPr/>
        </p:nvSpPr>
        <p:spPr>
          <a:xfrm>
            <a:off x="1408670" y="3144583"/>
            <a:ext cx="7735330" cy="2369880"/>
          </a:xfrm>
          <a:prstGeom prst="rect">
            <a:avLst/>
          </a:prstGeom>
        </p:spPr>
        <p:txBody>
          <a:bodyPr wrap="square">
            <a:spAutoFit/>
          </a:bodyPr>
          <a:lstStyle/>
          <a:p>
            <a:r>
              <a:rPr lang="en-US" sz="28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Recalling Facts and </a:t>
            </a:r>
            <a:r>
              <a:rPr lang="en-US" sz="2800" b="1"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Details:</a:t>
            </a:r>
            <a:r>
              <a:rPr lang="en-US" sz="2800" b="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2800" dirty="0">
                <a:latin typeface="Calibri" panose="020F0502020204030204" pitchFamily="34" charset="0"/>
                <a:ea typeface="Calibri" panose="020F0502020204030204" pitchFamily="34" charset="0"/>
                <a:cs typeface="Times New Roman" panose="02020603050405020304" pitchFamily="18" charset="0"/>
              </a:rPr>
              <a:t>Sentences that tell more about the main idea are called facts and details.  Facts and details explain or support the most important idea in the </a:t>
            </a:r>
            <a:r>
              <a:rPr lang="en-US" sz="2800" dirty="0" smtClean="0">
                <a:latin typeface="Calibri" panose="020F0502020204030204" pitchFamily="34" charset="0"/>
                <a:ea typeface="Calibri" panose="020F0502020204030204" pitchFamily="34" charset="0"/>
                <a:cs typeface="Times New Roman" panose="02020603050405020304" pitchFamily="18" charset="0"/>
              </a:rPr>
              <a:t>paragraph.</a:t>
            </a:r>
            <a:r>
              <a:rPr lang="en-US" sz="2800" dirty="0"/>
              <a:t> </a:t>
            </a:r>
            <a:endParaRPr lang="en-US" sz="2800" dirty="0" smtClean="0"/>
          </a:p>
          <a:p>
            <a:endParaRPr lang="en-US" b="1" dirty="0"/>
          </a:p>
          <a:p>
            <a:r>
              <a:rPr lang="en-US" b="1" dirty="0" smtClean="0"/>
              <a:t>Every </a:t>
            </a:r>
            <a:r>
              <a:rPr lang="en-US" b="1" dirty="0"/>
              <a:t>reading passage contains facts and </a:t>
            </a:r>
            <a:r>
              <a:rPr lang="en-US" b="1" dirty="0" smtClean="0"/>
              <a:t>details.</a:t>
            </a:r>
            <a:endParaRPr lang="en-US" sz="3200" b="1" dirty="0"/>
          </a:p>
        </p:txBody>
      </p:sp>
      <p:pic>
        <p:nvPicPr>
          <p:cNvPr id="5" name="Picture 2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944100" y="5819775"/>
            <a:ext cx="2247900" cy="1038225"/>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ight Arrow 8"/>
          <p:cNvSpPr/>
          <p:nvPr/>
        </p:nvSpPr>
        <p:spPr>
          <a:xfrm>
            <a:off x="-1" y="6042454"/>
            <a:ext cx="6944497" cy="815546"/>
          </a:xfrm>
          <a:custGeom>
            <a:avLst/>
            <a:gdLst>
              <a:gd name="connsiteX0" fmla="*/ 0 w 6895070"/>
              <a:gd name="connsiteY0" fmla="*/ 296627 h 1186506"/>
              <a:gd name="connsiteX1" fmla="*/ 6301817 w 6895070"/>
              <a:gd name="connsiteY1" fmla="*/ 296627 h 1186506"/>
              <a:gd name="connsiteX2" fmla="*/ 6301817 w 6895070"/>
              <a:gd name="connsiteY2" fmla="*/ 0 h 1186506"/>
              <a:gd name="connsiteX3" fmla="*/ 6895070 w 6895070"/>
              <a:gd name="connsiteY3" fmla="*/ 593253 h 1186506"/>
              <a:gd name="connsiteX4" fmla="*/ 6301817 w 6895070"/>
              <a:gd name="connsiteY4" fmla="*/ 1186506 h 1186506"/>
              <a:gd name="connsiteX5" fmla="*/ 6301817 w 6895070"/>
              <a:gd name="connsiteY5" fmla="*/ 889880 h 1186506"/>
              <a:gd name="connsiteX6" fmla="*/ 0 w 6895070"/>
              <a:gd name="connsiteY6" fmla="*/ 889880 h 1186506"/>
              <a:gd name="connsiteX7" fmla="*/ 0 w 6895070"/>
              <a:gd name="connsiteY7" fmla="*/ 296627 h 1186506"/>
              <a:gd name="connsiteX0" fmla="*/ 0 w 6895070"/>
              <a:gd name="connsiteY0" fmla="*/ 296627 h 914658"/>
              <a:gd name="connsiteX1" fmla="*/ 6301817 w 6895070"/>
              <a:gd name="connsiteY1" fmla="*/ 296627 h 914658"/>
              <a:gd name="connsiteX2" fmla="*/ 6301817 w 6895070"/>
              <a:gd name="connsiteY2" fmla="*/ 0 h 914658"/>
              <a:gd name="connsiteX3" fmla="*/ 6895070 w 6895070"/>
              <a:gd name="connsiteY3" fmla="*/ 593253 h 914658"/>
              <a:gd name="connsiteX4" fmla="*/ 6338887 w 6895070"/>
              <a:gd name="connsiteY4" fmla="*/ 914658 h 914658"/>
              <a:gd name="connsiteX5" fmla="*/ 6301817 w 6895070"/>
              <a:gd name="connsiteY5" fmla="*/ 889880 h 914658"/>
              <a:gd name="connsiteX6" fmla="*/ 0 w 6895070"/>
              <a:gd name="connsiteY6" fmla="*/ 889880 h 914658"/>
              <a:gd name="connsiteX7" fmla="*/ 0 w 6895070"/>
              <a:gd name="connsiteY7" fmla="*/ 296627 h 91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95070" h="914658">
                <a:moveTo>
                  <a:pt x="0" y="296627"/>
                </a:moveTo>
                <a:lnTo>
                  <a:pt x="6301817" y="296627"/>
                </a:lnTo>
                <a:lnTo>
                  <a:pt x="6301817" y="0"/>
                </a:lnTo>
                <a:lnTo>
                  <a:pt x="6895070" y="593253"/>
                </a:lnTo>
                <a:lnTo>
                  <a:pt x="6338887" y="914658"/>
                </a:lnTo>
                <a:lnTo>
                  <a:pt x="6301817" y="889880"/>
                </a:lnTo>
                <a:lnTo>
                  <a:pt x="0" y="889880"/>
                </a:lnTo>
                <a:lnTo>
                  <a:pt x="0" y="296627"/>
                </a:lnTo>
                <a:close/>
              </a:path>
            </a:pathLst>
          </a:cu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smtClean="0"/>
              <a:t>  		</a:t>
            </a:r>
            <a:r>
              <a:rPr lang="en-US" b="1" spc="50" dirty="0" smtClean="0">
                <a:ln w="0"/>
                <a:solidFill>
                  <a:schemeClr val="bg2"/>
                </a:solidFill>
                <a:effectLst>
                  <a:innerShdw blurRad="63500" dist="50800" dir="13500000">
                    <a:srgbClr val="000000">
                      <a:alpha val="50000"/>
                    </a:srgbClr>
                  </a:innerShdw>
                </a:effectLst>
              </a:rPr>
              <a:t>GROUP </a:t>
            </a:r>
            <a:r>
              <a:rPr lang="en-US" b="1" spc="50" dirty="0">
                <a:ln w="0"/>
                <a:solidFill>
                  <a:schemeClr val="bg2"/>
                </a:solidFill>
                <a:effectLst>
                  <a:innerShdw blurRad="63500" dist="50800" dir="13500000">
                    <a:srgbClr val="000000">
                      <a:alpha val="50000"/>
                    </a:srgbClr>
                  </a:innerShdw>
                </a:effectLst>
              </a:rPr>
              <a:t>1 - CROP PRODUCTION</a:t>
            </a:r>
          </a:p>
        </p:txBody>
      </p:sp>
    </p:spTree>
    <p:extLst>
      <p:ext uri="{BB962C8B-B14F-4D97-AF65-F5344CB8AC3E}">
        <p14:creationId xmlns:p14="http://schemas.microsoft.com/office/powerpoint/2010/main" xmlns="" val="38092690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54659" y="864973"/>
            <a:ext cx="7389341" cy="3108543"/>
          </a:xfrm>
          <a:prstGeom prst="rect">
            <a:avLst/>
          </a:prstGeom>
        </p:spPr>
        <p:txBody>
          <a:bodyPr wrap="square">
            <a:spAutoFit/>
          </a:bodyPr>
          <a:lstStyle/>
          <a:p>
            <a:pPr marL="342900" indent="-342900">
              <a:buFont typeface="Arial" panose="020B0604020202020204" pitchFamily="34" charset="0"/>
              <a:buChar char="•"/>
            </a:pPr>
            <a:r>
              <a:rPr lang="en-US" sz="28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Understanding Sequence: </a:t>
            </a:r>
            <a:r>
              <a:rPr lang="en-US" sz="2800" dirty="0">
                <a:latin typeface="Calibri" panose="020F0502020204030204" pitchFamily="34" charset="0"/>
                <a:ea typeface="Calibri" panose="020F0502020204030204" pitchFamily="34" charset="0"/>
                <a:cs typeface="Times New Roman" panose="02020603050405020304" pitchFamily="18" charset="0"/>
              </a:rPr>
              <a:t>Sequencing is one of many skills that contributes to reader' ability to comprehend what they read. Sequencing refers to the identification of the components of a story — the beginning, middle, and end — and also to the ability to retell the events within a given text in the order in which they </a:t>
            </a:r>
            <a:r>
              <a:rPr lang="en-US" sz="2800" dirty="0" smtClean="0">
                <a:latin typeface="Calibri" panose="020F0502020204030204" pitchFamily="34" charset="0"/>
                <a:ea typeface="Calibri" panose="020F0502020204030204" pitchFamily="34" charset="0"/>
                <a:cs typeface="Times New Roman" panose="02020603050405020304" pitchFamily="18" charset="0"/>
              </a:rPr>
              <a:t>occurred.</a:t>
            </a:r>
            <a:r>
              <a:rPr lang="en-US" sz="2800"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 </a:t>
            </a:r>
            <a:endParaRPr lang="en-US" sz="2800" dirty="0">
              <a:solidFill>
                <a:schemeClr val="bg1"/>
              </a:solidFill>
            </a:endParaRPr>
          </a:p>
        </p:txBody>
      </p:sp>
      <p:sp>
        <p:nvSpPr>
          <p:cNvPr id="3" name="Rectangle 2"/>
          <p:cNvSpPr/>
          <p:nvPr/>
        </p:nvSpPr>
        <p:spPr>
          <a:xfrm>
            <a:off x="2224216" y="4448431"/>
            <a:ext cx="6919783" cy="1655518"/>
          </a:xfrm>
          <a:prstGeom prst="rect">
            <a:avLst/>
          </a:prstGeom>
        </p:spPr>
        <p:txBody>
          <a:bodyPr wrap="square">
            <a:spAutoFit/>
          </a:bodyPr>
          <a:lstStyle/>
          <a:p>
            <a:pPr marL="342900" indent="-342900">
              <a:lnSpc>
                <a:spcPct val="107000"/>
              </a:lnSpc>
              <a:spcAft>
                <a:spcPts val="800"/>
              </a:spcAft>
              <a:buFont typeface="Wingdings" panose="05000000000000000000" pitchFamily="2" charset="2"/>
              <a:buChar char="q"/>
            </a:pPr>
            <a:r>
              <a:rPr lang="en-US" sz="2400" dirty="0">
                <a:solidFill>
                  <a:srgbClr val="002060"/>
                </a:solidFill>
                <a:latin typeface="Calibri" panose="020F0502020204030204" pitchFamily="34" charset="0"/>
                <a:ea typeface="Calibri" panose="020F0502020204030204" pitchFamily="34" charset="0"/>
                <a:cs typeface="Times New Roman" panose="02020603050405020304" pitchFamily="18" charset="0"/>
              </a:rPr>
              <a:t>Some of these words and phrases also act as signals to provide an indication of whether the event will be located in the beginning, in the middle, or toward the end of the text’s chronology.</a:t>
            </a:r>
            <a:endParaRPr lang="en-US"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2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944100" y="5819775"/>
            <a:ext cx="2247900" cy="1038225"/>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ight Arrow 8"/>
          <p:cNvSpPr/>
          <p:nvPr/>
        </p:nvSpPr>
        <p:spPr>
          <a:xfrm>
            <a:off x="-1" y="6042454"/>
            <a:ext cx="6944497" cy="815546"/>
          </a:xfrm>
          <a:custGeom>
            <a:avLst/>
            <a:gdLst>
              <a:gd name="connsiteX0" fmla="*/ 0 w 6895070"/>
              <a:gd name="connsiteY0" fmla="*/ 296627 h 1186506"/>
              <a:gd name="connsiteX1" fmla="*/ 6301817 w 6895070"/>
              <a:gd name="connsiteY1" fmla="*/ 296627 h 1186506"/>
              <a:gd name="connsiteX2" fmla="*/ 6301817 w 6895070"/>
              <a:gd name="connsiteY2" fmla="*/ 0 h 1186506"/>
              <a:gd name="connsiteX3" fmla="*/ 6895070 w 6895070"/>
              <a:gd name="connsiteY3" fmla="*/ 593253 h 1186506"/>
              <a:gd name="connsiteX4" fmla="*/ 6301817 w 6895070"/>
              <a:gd name="connsiteY4" fmla="*/ 1186506 h 1186506"/>
              <a:gd name="connsiteX5" fmla="*/ 6301817 w 6895070"/>
              <a:gd name="connsiteY5" fmla="*/ 889880 h 1186506"/>
              <a:gd name="connsiteX6" fmla="*/ 0 w 6895070"/>
              <a:gd name="connsiteY6" fmla="*/ 889880 h 1186506"/>
              <a:gd name="connsiteX7" fmla="*/ 0 w 6895070"/>
              <a:gd name="connsiteY7" fmla="*/ 296627 h 1186506"/>
              <a:gd name="connsiteX0" fmla="*/ 0 w 6895070"/>
              <a:gd name="connsiteY0" fmla="*/ 296627 h 914658"/>
              <a:gd name="connsiteX1" fmla="*/ 6301817 w 6895070"/>
              <a:gd name="connsiteY1" fmla="*/ 296627 h 914658"/>
              <a:gd name="connsiteX2" fmla="*/ 6301817 w 6895070"/>
              <a:gd name="connsiteY2" fmla="*/ 0 h 914658"/>
              <a:gd name="connsiteX3" fmla="*/ 6895070 w 6895070"/>
              <a:gd name="connsiteY3" fmla="*/ 593253 h 914658"/>
              <a:gd name="connsiteX4" fmla="*/ 6338887 w 6895070"/>
              <a:gd name="connsiteY4" fmla="*/ 914658 h 914658"/>
              <a:gd name="connsiteX5" fmla="*/ 6301817 w 6895070"/>
              <a:gd name="connsiteY5" fmla="*/ 889880 h 914658"/>
              <a:gd name="connsiteX6" fmla="*/ 0 w 6895070"/>
              <a:gd name="connsiteY6" fmla="*/ 889880 h 914658"/>
              <a:gd name="connsiteX7" fmla="*/ 0 w 6895070"/>
              <a:gd name="connsiteY7" fmla="*/ 296627 h 91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95070" h="914658">
                <a:moveTo>
                  <a:pt x="0" y="296627"/>
                </a:moveTo>
                <a:lnTo>
                  <a:pt x="6301817" y="296627"/>
                </a:lnTo>
                <a:lnTo>
                  <a:pt x="6301817" y="0"/>
                </a:lnTo>
                <a:lnTo>
                  <a:pt x="6895070" y="593253"/>
                </a:lnTo>
                <a:lnTo>
                  <a:pt x="6338887" y="914658"/>
                </a:lnTo>
                <a:lnTo>
                  <a:pt x="6301817" y="889880"/>
                </a:lnTo>
                <a:lnTo>
                  <a:pt x="0" y="889880"/>
                </a:lnTo>
                <a:lnTo>
                  <a:pt x="0" y="296627"/>
                </a:lnTo>
                <a:close/>
              </a:path>
            </a:pathLst>
          </a:cu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smtClean="0"/>
              <a:t>  		</a:t>
            </a:r>
            <a:r>
              <a:rPr lang="en-US" b="1" spc="50" dirty="0" smtClean="0">
                <a:ln w="0"/>
                <a:solidFill>
                  <a:schemeClr val="bg2"/>
                </a:solidFill>
                <a:effectLst>
                  <a:innerShdw blurRad="63500" dist="50800" dir="13500000">
                    <a:srgbClr val="000000">
                      <a:alpha val="50000"/>
                    </a:srgbClr>
                  </a:innerShdw>
                </a:effectLst>
              </a:rPr>
              <a:t>GROUP </a:t>
            </a:r>
            <a:r>
              <a:rPr lang="en-US" b="1" spc="50" dirty="0">
                <a:ln w="0"/>
                <a:solidFill>
                  <a:schemeClr val="bg2"/>
                </a:solidFill>
                <a:effectLst>
                  <a:innerShdw blurRad="63500" dist="50800" dir="13500000">
                    <a:srgbClr val="000000">
                      <a:alpha val="50000"/>
                    </a:srgbClr>
                  </a:innerShdw>
                </a:effectLst>
              </a:rPr>
              <a:t>1 - CROP PRODUCTION</a:t>
            </a:r>
          </a:p>
        </p:txBody>
      </p:sp>
    </p:spTree>
    <p:extLst>
      <p:ext uri="{BB962C8B-B14F-4D97-AF65-F5344CB8AC3E}">
        <p14:creationId xmlns:p14="http://schemas.microsoft.com/office/powerpoint/2010/main" xmlns="" val="13174207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8670" y="790832"/>
            <a:ext cx="7735330" cy="2246769"/>
          </a:xfrm>
          <a:prstGeom prst="rect">
            <a:avLst/>
          </a:prstGeom>
        </p:spPr>
        <p:txBody>
          <a:bodyPr wrap="square">
            <a:spAutoFit/>
          </a:bodyPr>
          <a:lstStyle/>
          <a:p>
            <a:pPr marL="457200" indent="-457200">
              <a:buFont typeface="+mj-lt"/>
              <a:buAutoNum type="arabicPeriod"/>
            </a:pPr>
            <a:r>
              <a:rPr lang="en-US" sz="2800" b="1" dirty="0" smtClean="0">
                <a:latin typeface="Calibri" panose="020F0502020204030204" pitchFamily="34" charset="0"/>
                <a:ea typeface="Calibri" panose="020F0502020204030204" pitchFamily="34" charset="0"/>
                <a:cs typeface="Times New Roman" panose="02020603050405020304" pitchFamily="18" charset="0"/>
              </a:rPr>
              <a:t>Recognizing </a:t>
            </a:r>
            <a:r>
              <a:rPr lang="en-US" sz="2800" b="1" dirty="0">
                <a:latin typeface="Calibri" panose="020F0502020204030204" pitchFamily="34" charset="0"/>
                <a:ea typeface="Calibri" panose="020F0502020204030204" pitchFamily="34" charset="0"/>
                <a:cs typeface="Times New Roman" panose="02020603050405020304" pitchFamily="18" charset="0"/>
              </a:rPr>
              <a:t>Cause and Effect:</a:t>
            </a:r>
            <a:r>
              <a:rPr lang="en-US" sz="28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 </a:t>
            </a:r>
            <a:r>
              <a:rPr lang="en-US" sz="2800" dirty="0">
                <a:latin typeface="Calibri" panose="020F0502020204030204" pitchFamily="34" charset="0"/>
                <a:ea typeface="Calibri" panose="020F0502020204030204" pitchFamily="34" charset="0"/>
                <a:cs typeface="Times New Roman" panose="02020603050405020304" pitchFamily="18" charset="0"/>
              </a:rPr>
              <a:t>It is the reason that things happen. In essence, cause is the thing that makes other things happen. Effect refers to what results. It is the what happened next in the text that results from a preceding cause.</a:t>
            </a:r>
            <a:endParaRPr lang="en-US" sz="2800" dirty="0"/>
          </a:p>
        </p:txBody>
      </p:sp>
      <p:sp>
        <p:nvSpPr>
          <p:cNvPr id="3" name="Rectangle 2"/>
          <p:cNvSpPr/>
          <p:nvPr/>
        </p:nvSpPr>
        <p:spPr>
          <a:xfrm>
            <a:off x="1408671" y="3138616"/>
            <a:ext cx="7735330" cy="2677656"/>
          </a:xfrm>
          <a:prstGeom prst="rect">
            <a:avLst/>
          </a:prstGeom>
        </p:spPr>
        <p:txBody>
          <a:bodyPr wrap="square">
            <a:spAutoFit/>
          </a:bodyPr>
          <a:lstStyle/>
          <a:p>
            <a:r>
              <a:rPr lang="en-US" sz="2800" b="1" dirty="0" smtClean="0">
                <a:latin typeface="Calibri" panose="020F0502020204030204" pitchFamily="34" charset="0"/>
                <a:ea typeface="Calibri" panose="020F0502020204030204" pitchFamily="34" charset="0"/>
                <a:cs typeface="Times New Roman" panose="02020603050405020304" pitchFamily="18" charset="0"/>
              </a:rPr>
              <a:t>2. Making </a:t>
            </a:r>
            <a:r>
              <a:rPr lang="en-US" sz="2800" b="1" dirty="0">
                <a:latin typeface="Calibri" panose="020F0502020204030204" pitchFamily="34" charset="0"/>
                <a:ea typeface="Calibri" panose="020F0502020204030204" pitchFamily="34" charset="0"/>
                <a:cs typeface="Times New Roman" panose="02020603050405020304" pitchFamily="18" charset="0"/>
              </a:rPr>
              <a:t>Predictions: </a:t>
            </a:r>
            <a:r>
              <a:rPr lang="en-US" sz="2800" dirty="0">
                <a:latin typeface="Calibri" panose="020F0502020204030204" pitchFamily="34" charset="0"/>
                <a:ea typeface="Calibri" panose="020F0502020204030204" pitchFamily="34" charset="0"/>
                <a:cs typeface="Times New Roman" panose="02020603050405020304" pitchFamily="18" charset="0"/>
              </a:rPr>
              <a:t>Making predictions encourages readers to use </a:t>
            </a:r>
            <a:r>
              <a:rPr lang="en-US" sz="2800" dirty="0" smtClean="0">
                <a:latin typeface="Calibri" panose="020F0502020204030204" pitchFamily="34" charset="0"/>
                <a:ea typeface="Calibri" panose="020F0502020204030204" pitchFamily="34" charset="0"/>
                <a:cs typeface="Times New Roman" panose="02020603050405020304" pitchFamily="18" charset="0"/>
              </a:rPr>
              <a:t>   critical </a:t>
            </a:r>
            <a:r>
              <a:rPr lang="en-US" sz="2800" dirty="0">
                <a:latin typeface="Calibri" panose="020F0502020204030204" pitchFamily="34" charset="0"/>
                <a:ea typeface="Calibri" panose="020F0502020204030204" pitchFamily="34" charset="0"/>
                <a:cs typeface="Times New Roman" panose="02020603050405020304" pitchFamily="18" charset="0"/>
              </a:rPr>
              <a:t>thinking and problem solving skills.  Readers are given the opportunity to reflect and evaluate the text, thus extracting deeper meaning and comprehension skills. </a:t>
            </a:r>
            <a:endParaRPr lang="en-US" sz="2800" dirty="0"/>
          </a:p>
        </p:txBody>
      </p:sp>
      <p:pic>
        <p:nvPicPr>
          <p:cNvPr id="4" name="Picture 2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944100" y="5819775"/>
            <a:ext cx="2247900" cy="1038225"/>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ight Arrow 8"/>
          <p:cNvSpPr/>
          <p:nvPr/>
        </p:nvSpPr>
        <p:spPr>
          <a:xfrm>
            <a:off x="-1" y="6042454"/>
            <a:ext cx="6944497" cy="815546"/>
          </a:xfrm>
          <a:custGeom>
            <a:avLst/>
            <a:gdLst>
              <a:gd name="connsiteX0" fmla="*/ 0 w 6895070"/>
              <a:gd name="connsiteY0" fmla="*/ 296627 h 1186506"/>
              <a:gd name="connsiteX1" fmla="*/ 6301817 w 6895070"/>
              <a:gd name="connsiteY1" fmla="*/ 296627 h 1186506"/>
              <a:gd name="connsiteX2" fmla="*/ 6301817 w 6895070"/>
              <a:gd name="connsiteY2" fmla="*/ 0 h 1186506"/>
              <a:gd name="connsiteX3" fmla="*/ 6895070 w 6895070"/>
              <a:gd name="connsiteY3" fmla="*/ 593253 h 1186506"/>
              <a:gd name="connsiteX4" fmla="*/ 6301817 w 6895070"/>
              <a:gd name="connsiteY4" fmla="*/ 1186506 h 1186506"/>
              <a:gd name="connsiteX5" fmla="*/ 6301817 w 6895070"/>
              <a:gd name="connsiteY5" fmla="*/ 889880 h 1186506"/>
              <a:gd name="connsiteX6" fmla="*/ 0 w 6895070"/>
              <a:gd name="connsiteY6" fmla="*/ 889880 h 1186506"/>
              <a:gd name="connsiteX7" fmla="*/ 0 w 6895070"/>
              <a:gd name="connsiteY7" fmla="*/ 296627 h 1186506"/>
              <a:gd name="connsiteX0" fmla="*/ 0 w 6895070"/>
              <a:gd name="connsiteY0" fmla="*/ 296627 h 914658"/>
              <a:gd name="connsiteX1" fmla="*/ 6301817 w 6895070"/>
              <a:gd name="connsiteY1" fmla="*/ 296627 h 914658"/>
              <a:gd name="connsiteX2" fmla="*/ 6301817 w 6895070"/>
              <a:gd name="connsiteY2" fmla="*/ 0 h 914658"/>
              <a:gd name="connsiteX3" fmla="*/ 6895070 w 6895070"/>
              <a:gd name="connsiteY3" fmla="*/ 593253 h 914658"/>
              <a:gd name="connsiteX4" fmla="*/ 6338887 w 6895070"/>
              <a:gd name="connsiteY4" fmla="*/ 914658 h 914658"/>
              <a:gd name="connsiteX5" fmla="*/ 6301817 w 6895070"/>
              <a:gd name="connsiteY5" fmla="*/ 889880 h 914658"/>
              <a:gd name="connsiteX6" fmla="*/ 0 w 6895070"/>
              <a:gd name="connsiteY6" fmla="*/ 889880 h 914658"/>
              <a:gd name="connsiteX7" fmla="*/ 0 w 6895070"/>
              <a:gd name="connsiteY7" fmla="*/ 296627 h 91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95070" h="914658">
                <a:moveTo>
                  <a:pt x="0" y="296627"/>
                </a:moveTo>
                <a:lnTo>
                  <a:pt x="6301817" y="296627"/>
                </a:lnTo>
                <a:lnTo>
                  <a:pt x="6301817" y="0"/>
                </a:lnTo>
                <a:lnTo>
                  <a:pt x="6895070" y="593253"/>
                </a:lnTo>
                <a:lnTo>
                  <a:pt x="6338887" y="914658"/>
                </a:lnTo>
                <a:lnTo>
                  <a:pt x="6301817" y="889880"/>
                </a:lnTo>
                <a:lnTo>
                  <a:pt x="0" y="889880"/>
                </a:lnTo>
                <a:lnTo>
                  <a:pt x="0" y="296627"/>
                </a:lnTo>
                <a:close/>
              </a:path>
            </a:pathLst>
          </a:cu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smtClean="0"/>
              <a:t>  		</a:t>
            </a:r>
            <a:r>
              <a:rPr lang="en-US" b="1" spc="50" dirty="0" smtClean="0">
                <a:ln w="0"/>
                <a:solidFill>
                  <a:schemeClr val="bg2"/>
                </a:solidFill>
                <a:effectLst>
                  <a:innerShdw blurRad="63500" dist="50800" dir="13500000">
                    <a:srgbClr val="000000">
                      <a:alpha val="50000"/>
                    </a:srgbClr>
                  </a:innerShdw>
                </a:effectLst>
              </a:rPr>
              <a:t>GROUP </a:t>
            </a:r>
            <a:r>
              <a:rPr lang="en-US" b="1" spc="50" dirty="0">
                <a:ln w="0"/>
                <a:solidFill>
                  <a:schemeClr val="bg2"/>
                </a:solidFill>
                <a:effectLst>
                  <a:innerShdw blurRad="63500" dist="50800" dir="13500000">
                    <a:srgbClr val="000000">
                      <a:alpha val="50000"/>
                    </a:srgbClr>
                  </a:innerShdw>
                </a:effectLst>
              </a:rPr>
              <a:t>1 - CROP PRODUCTION</a:t>
            </a:r>
          </a:p>
        </p:txBody>
      </p:sp>
    </p:spTree>
    <p:extLst>
      <p:ext uri="{BB962C8B-B14F-4D97-AF65-F5344CB8AC3E}">
        <p14:creationId xmlns:p14="http://schemas.microsoft.com/office/powerpoint/2010/main" xmlns="" val="9846774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67097" y="1436914"/>
            <a:ext cx="9483280" cy="3539430"/>
          </a:xfrm>
          <a:prstGeom prst="rect">
            <a:avLst/>
          </a:prstGeom>
        </p:spPr>
        <p:txBody>
          <a:bodyPr wrap="square">
            <a:spAutoFit/>
          </a:bodyPr>
          <a:lstStyle/>
          <a:p>
            <a:r>
              <a:rPr lang="en-US" sz="3200" b="1" dirty="0" smtClean="0">
                <a:latin typeface="Calibri" panose="020F0502020204030204" pitchFamily="34" charset="0"/>
                <a:ea typeface="Calibri" panose="020F0502020204030204" pitchFamily="34" charset="0"/>
                <a:cs typeface="Times New Roman" panose="02020603050405020304" pitchFamily="18" charset="0"/>
              </a:rPr>
              <a:t>3. Finding </a:t>
            </a:r>
            <a:r>
              <a:rPr lang="en-US" sz="3200" b="1" dirty="0">
                <a:latin typeface="Calibri" panose="020F0502020204030204" pitchFamily="34" charset="0"/>
                <a:ea typeface="Calibri" panose="020F0502020204030204" pitchFamily="34" charset="0"/>
                <a:cs typeface="Times New Roman" panose="02020603050405020304" pitchFamily="18" charset="0"/>
              </a:rPr>
              <a:t>Word Meaning in Context: </a:t>
            </a:r>
            <a:r>
              <a:rPr lang="en-US" sz="3200" dirty="0">
                <a:latin typeface="Calibri" panose="020F0502020204030204" pitchFamily="34" charset="0"/>
                <a:ea typeface="Calibri" panose="020F0502020204030204" pitchFamily="34" charset="0"/>
                <a:cs typeface="Times New Roman" panose="02020603050405020304" pitchFamily="18" charset="0"/>
              </a:rPr>
              <a:t>The meaning of unknown words which you come across in your reading sometimes can be known by their surroundings, that is, their contexts. The context of the sentence can tell us the part of speech of the unknown word. Using the context of the paragraph to define unknown words can also helpful</a:t>
            </a:r>
            <a:r>
              <a:rPr lang="en-US" sz="3200" dirty="0">
                <a:solidFill>
                  <a:srgbClr val="002060"/>
                </a:solidFill>
                <a:latin typeface="Calibri" panose="020F0502020204030204" pitchFamily="34" charset="0"/>
                <a:ea typeface="Calibri" panose="020F0502020204030204" pitchFamily="34" charset="0"/>
                <a:cs typeface="Times New Roman" panose="02020603050405020304" pitchFamily="18" charset="0"/>
              </a:rPr>
              <a:t>.</a:t>
            </a:r>
            <a:endParaRPr lang="en-US" sz="3200" dirty="0">
              <a:solidFill>
                <a:srgbClr val="002060"/>
              </a:solidFill>
            </a:endParaRPr>
          </a:p>
        </p:txBody>
      </p:sp>
      <p:pic>
        <p:nvPicPr>
          <p:cNvPr id="4" name="Picture 2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944100" y="5819775"/>
            <a:ext cx="2247900" cy="1038225"/>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ight Arrow 8"/>
          <p:cNvSpPr/>
          <p:nvPr/>
        </p:nvSpPr>
        <p:spPr>
          <a:xfrm>
            <a:off x="-1" y="6042454"/>
            <a:ext cx="6944497" cy="815546"/>
          </a:xfrm>
          <a:custGeom>
            <a:avLst/>
            <a:gdLst>
              <a:gd name="connsiteX0" fmla="*/ 0 w 6895070"/>
              <a:gd name="connsiteY0" fmla="*/ 296627 h 1186506"/>
              <a:gd name="connsiteX1" fmla="*/ 6301817 w 6895070"/>
              <a:gd name="connsiteY1" fmla="*/ 296627 h 1186506"/>
              <a:gd name="connsiteX2" fmla="*/ 6301817 w 6895070"/>
              <a:gd name="connsiteY2" fmla="*/ 0 h 1186506"/>
              <a:gd name="connsiteX3" fmla="*/ 6895070 w 6895070"/>
              <a:gd name="connsiteY3" fmla="*/ 593253 h 1186506"/>
              <a:gd name="connsiteX4" fmla="*/ 6301817 w 6895070"/>
              <a:gd name="connsiteY4" fmla="*/ 1186506 h 1186506"/>
              <a:gd name="connsiteX5" fmla="*/ 6301817 w 6895070"/>
              <a:gd name="connsiteY5" fmla="*/ 889880 h 1186506"/>
              <a:gd name="connsiteX6" fmla="*/ 0 w 6895070"/>
              <a:gd name="connsiteY6" fmla="*/ 889880 h 1186506"/>
              <a:gd name="connsiteX7" fmla="*/ 0 w 6895070"/>
              <a:gd name="connsiteY7" fmla="*/ 296627 h 1186506"/>
              <a:gd name="connsiteX0" fmla="*/ 0 w 6895070"/>
              <a:gd name="connsiteY0" fmla="*/ 296627 h 914658"/>
              <a:gd name="connsiteX1" fmla="*/ 6301817 w 6895070"/>
              <a:gd name="connsiteY1" fmla="*/ 296627 h 914658"/>
              <a:gd name="connsiteX2" fmla="*/ 6301817 w 6895070"/>
              <a:gd name="connsiteY2" fmla="*/ 0 h 914658"/>
              <a:gd name="connsiteX3" fmla="*/ 6895070 w 6895070"/>
              <a:gd name="connsiteY3" fmla="*/ 593253 h 914658"/>
              <a:gd name="connsiteX4" fmla="*/ 6338887 w 6895070"/>
              <a:gd name="connsiteY4" fmla="*/ 914658 h 914658"/>
              <a:gd name="connsiteX5" fmla="*/ 6301817 w 6895070"/>
              <a:gd name="connsiteY5" fmla="*/ 889880 h 914658"/>
              <a:gd name="connsiteX6" fmla="*/ 0 w 6895070"/>
              <a:gd name="connsiteY6" fmla="*/ 889880 h 914658"/>
              <a:gd name="connsiteX7" fmla="*/ 0 w 6895070"/>
              <a:gd name="connsiteY7" fmla="*/ 296627 h 91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95070" h="914658">
                <a:moveTo>
                  <a:pt x="0" y="296627"/>
                </a:moveTo>
                <a:lnTo>
                  <a:pt x="6301817" y="296627"/>
                </a:lnTo>
                <a:lnTo>
                  <a:pt x="6301817" y="0"/>
                </a:lnTo>
                <a:lnTo>
                  <a:pt x="6895070" y="593253"/>
                </a:lnTo>
                <a:lnTo>
                  <a:pt x="6338887" y="914658"/>
                </a:lnTo>
                <a:lnTo>
                  <a:pt x="6301817" y="889880"/>
                </a:lnTo>
                <a:lnTo>
                  <a:pt x="0" y="889880"/>
                </a:lnTo>
                <a:lnTo>
                  <a:pt x="0" y="296627"/>
                </a:lnTo>
                <a:close/>
              </a:path>
            </a:pathLst>
          </a:cu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smtClean="0"/>
              <a:t>  		</a:t>
            </a:r>
            <a:r>
              <a:rPr lang="en-US" b="1" spc="50" dirty="0" smtClean="0">
                <a:ln w="0"/>
                <a:solidFill>
                  <a:schemeClr val="bg2"/>
                </a:solidFill>
                <a:effectLst>
                  <a:innerShdw blurRad="63500" dist="50800" dir="13500000">
                    <a:srgbClr val="000000">
                      <a:alpha val="50000"/>
                    </a:srgbClr>
                  </a:innerShdw>
                </a:effectLst>
              </a:rPr>
              <a:t>GROUP </a:t>
            </a:r>
            <a:r>
              <a:rPr lang="en-US" b="1" spc="50" dirty="0">
                <a:ln w="0"/>
                <a:solidFill>
                  <a:schemeClr val="bg2"/>
                </a:solidFill>
                <a:effectLst>
                  <a:innerShdw blurRad="63500" dist="50800" dir="13500000">
                    <a:srgbClr val="000000">
                      <a:alpha val="50000"/>
                    </a:srgbClr>
                  </a:innerShdw>
                </a:effectLst>
              </a:rPr>
              <a:t>1 - CROP PRODUCTION</a:t>
            </a:r>
          </a:p>
        </p:txBody>
      </p:sp>
    </p:spTree>
    <p:extLst>
      <p:ext uri="{BB962C8B-B14F-4D97-AF65-F5344CB8AC3E}">
        <p14:creationId xmlns:p14="http://schemas.microsoft.com/office/powerpoint/2010/main" xmlns="" val="17546242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4293481277"/>
              </p:ext>
            </p:extLst>
          </p:nvPr>
        </p:nvGraphicFramePr>
        <p:xfrm>
          <a:off x="679269" y="1763489"/>
          <a:ext cx="8843554" cy="4336864"/>
        </p:xfrm>
        <a:graphic>
          <a:graphicData uri="http://schemas.openxmlformats.org/drawingml/2006/table">
            <a:tbl>
              <a:tblPr firstRow="1" firstCol="1" bandRow="1">
                <a:tableStyleId>{5C22544A-7EE6-4342-B048-85BDC9FD1C3A}</a:tableStyleId>
              </a:tblPr>
              <a:tblGrid>
                <a:gridCol w="3653550">
                  <a:extLst>
                    <a:ext uri="{9D8B030D-6E8A-4147-A177-3AD203B41FA5}">
                      <a16:colId xmlns:a16="http://schemas.microsoft.com/office/drawing/2014/main" xmlns="" val="3333034164"/>
                    </a:ext>
                  </a:extLst>
                </a:gridCol>
                <a:gridCol w="5190004">
                  <a:extLst>
                    <a:ext uri="{9D8B030D-6E8A-4147-A177-3AD203B41FA5}">
                      <a16:colId xmlns:a16="http://schemas.microsoft.com/office/drawing/2014/main" xmlns="" val="327862932"/>
                    </a:ext>
                  </a:extLst>
                </a:gridCol>
              </a:tblGrid>
              <a:tr h="431812">
                <a:tc>
                  <a:txBody>
                    <a:bodyPr/>
                    <a:lstStyle/>
                    <a:p>
                      <a:pPr marL="0" marR="0">
                        <a:lnSpc>
                          <a:spcPct val="107000"/>
                        </a:lnSpc>
                        <a:spcBef>
                          <a:spcPts val="0"/>
                        </a:spcBef>
                        <a:spcAft>
                          <a:spcPts val="0"/>
                        </a:spcAft>
                      </a:pPr>
                      <a:r>
                        <a:rPr lang="en-US" sz="1100" dirty="0">
                          <a:effectLst/>
                        </a:rPr>
                        <a:t> NAMES</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REGISTRATION NUMBER</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659036506"/>
                  </a:ext>
                </a:extLst>
              </a:tr>
              <a:tr h="431812">
                <a:tc>
                  <a:txBody>
                    <a:bodyPr/>
                    <a:lstStyle/>
                    <a:p>
                      <a:pPr marL="0" marR="0">
                        <a:lnSpc>
                          <a:spcPct val="107000"/>
                        </a:lnSpc>
                        <a:spcBef>
                          <a:spcPts val="0"/>
                        </a:spcBef>
                        <a:spcAft>
                          <a:spcPts val="0"/>
                        </a:spcAft>
                      </a:pPr>
                      <a:r>
                        <a:rPr lang="en-US" sz="1100" dirty="0">
                          <a:effectLst/>
                        </a:rPr>
                        <a:t>AKAYEZU PACIFIQUE</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b="1" dirty="0">
                          <a:effectLst/>
                        </a:rPr>
                        <a:t>217065244</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823481359"/>
                  </a:ext>
                </a:extLst>
              </a:tr>
              <a:tr h="431812">
                <a:tc>
                  <a:txBody>
                    <a:bodyPr/>
                    <a:lstStyle/>
                    <a:p>
                      <a:pPr marL="0" marR="0">
                        <a:lnSpc>
                          <a:spcPct val="107000"/>
                        </a:lnSpc>
                        <a:spcBef>
                          <a:spcPts val="0"/>
                        </a:spcBef>
                        <a:spcAft>
                          <a:spcPts val="0"/>
                        </a:spcAft>
                      </a:pPr>
                      <a:r>
                        <a:rPr lang="en-US" sz="1100">
                          <a:effectLst/>
                        </a:rPr>
                        <a:t>KATO LOYCE</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b="1">
                          <a:effectLst/>
                        </a:rPr>
                        <a:t>217104347</a:t>
                      </a:r>
                      <a:endParaRPr lang="en-US" sz="18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559725142"/>
                  </a:ext>
                </a:extLst>
              </a:tr>
              <a:tr h="457838">
                <a:tc>
                  <a:txBody>
                    <a:bodyPr/>
                    <a:lstStyle/>
                    <a:p>
                      <a:pPr marL="0" marR="0">
                        <a:lnSpc>
                          <a:spcPct val="107000"/>
                        </a:lnSpc>
                        <a:spcBef>
                          <a:spcPts val="0"/>
                        </a:spcBef>
                        <a:spcAft>
                          <a:spcPts val="0"/>
                        </a:spcAft>
                      </a:pPr>
                      <a:r>
                        <a:rPr lang="en-US" sz="1100" dirty="0">
                          <a:effectLst/>
                        </a:rPr>
                        <a:t>MANIRAKIZA GAUSTAVE</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b="1" dirty="0" smtClean="0">
                          <a:effectLst/>
                        </a:rPr>
                        <a:t>217167764</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849102202"/>
                  </a:ext>
                </a:extLst>
              </a:tr>
              <a:tr h="424530">
                <a:tc>
                  <a:txBody>
                    <a:bodyPr/>
                    <a:lstStyle/>
                    <a:p>
                      <a:pPr marL="0" marR="0">
                        <a:lnSpc>
                          <a:spcPct val="107000"/>
                        </a:lnSpc>
                        <a:spcBef>
                          <a:spcPts val="0"/>
                        </a:spcBef>
                        <a:spcAft>
                          <a:spcPts val="0"/>
                        </a:spcAft>
                      </a:pPr>
                      <a:r>
                        <a:rPr lang="en-US" sz="1100">
                          <a:effectLst/>
                        </a:rPr>
                        <a:t>MUTESI JOYCE</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b="1" kern="1200" dirty="0" smtClean="0">
                          <a:solidFill>
                            <a:schemeClr val="dk1"/>
                          </a:solidFill>
                          <a:effectLst/>
                          <a:latin typeface="+mn-lt"/>
                          <a:ea typeface="+mn-ea"/>
                          <a:cs typeface="+mn-cs"/>
                        </a:rPr>
                        <a:t>217201296</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940464754"/>
                  </a:ext>
                </a:extLst>
              </a:tr>
              <a:tr h="431812">
                <a:tc>
                  <a:txBody>
                    <a:bodyPr/>
                    <a:lstStyle/>
                    <a:p>
                      <a:pPr marL="0" marR="0">
                        <a:lnSpc>
                          <a:spcPct val="107000"/>
                        </a:lnSpc>
                        <a:spcBef>
                          <a:spcPts val="0"/>
                        </a:spcBef>
                        <a:spcAft>
                          <a:spcPts val="0"/>
                        </a:spcAft>
                      </a:pPr>
                      <a:r>
                        <a:rPr lang="en-US" sz="1100" dirty="0">
                          <a:effectLst/>
                        </a:rPr>
                        <a:t>NDAYISHIMIYE ALBERT</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b="1" dirty="0">
                          <a:effectLst/>
                        </a:rPr>
                        <a:t>217034667</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769761"/>
                  </a:ext>
                </a:extLst>
              </a:tr>
              <a:tr h="431812">
                <a:tc>
                  <a:txBody>
                    <a:bodyPr/>
                    <a:lstStyle/>
                    <a:p>
                      <a:pPr marL="0" marR="0">
                        <a:lnSpc>
                          <a:spcPct val="107000"/>
                        </a:lnSpc>
                        <a:spcBef>
                          <a:spcPts val="0"/>
                        </a:spcBef>
                        <a:spcAft>
                          <a:spcPts val="0"/>
                        </a:spcAft>
                      </a:pPr>
                      <a:r>
                        <a:rPr lang="en-US" sz="1100" dirty="0">
                          <a:effectLst/>
                        </a:rPr>
                        <a:t>NIBAMUREKE GUADENCE </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b="1" kern="1200" dirty="0" smtClean="0">
                          <a:solidFill>
                            <a:schemeClr val="dk1"/>
                          </a:solidFill>
                          <a:effectLst/>
                          <a:latin typeface="+mn-lt"/>
                          <a:ea typeface="+mn-ea"/>
                          <a:cs typeface="+mn-cs"/>
                        </a:rPr>
                        <a:t>217115365</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536026406"/>
                  </a:ext>
                </a:extLst>
              </a:tr>
              <a:tr h="431812">
                <a:tc>
                  <a:txBody>
                    <a:bodyPr/>
                    <a:lstStyle/>
                    <a:p>
                      <a:pPr marL="0" marR="0">
                        <a:lnSpc>
                          <a:spcPct val="107000"/>
                        </a:lnSpc>
                        <a:spcBef>
                          <a:spcPts val="0"/>
                        </a:spcBef>
                        <a:spcAft>
                          <a:spcPts val="0"/>
                        </a:spcAft>
                      </a:pPr>
                      <a:r>
                        <a:rPr lang="en-US" sz="1100" dirty="0">
                          <a:effectLst/>
                        </a:rPr>
                        <a:t>TUYIZERE JEAN BOSCO</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b="1" kern="1200" dirty="0" smtClean="0">
                          <a:solidFill>
                            <a:schemeClr val="dk1"/>
                          </a:solidFill>
                          <a:effectLst/>
                          <a:latin typeface="+mn-lt"/>
                          <a:ea typeface="+mn-ea"/>
                          <a:cs typeface="+mn-cs"/>
                        </a:rPr>
                        <a:t>217043305</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859721515"/>
                  </a:ext>
                </a:extLst>
              </a:tr>
              <a:tr h="431812">
                <a:tc>
                  <a:txBody>
                    <a:bodyPr/>
                    <a:lstStyle/>
                    <a:p>
                      <a:pPr marL="0" marR="0">
                        <a:lnSpc>
                          <a:spcPct val="107000"/>
                        </a:lnSpc>
                        <a:spcBef>
                          <a:spcPts val="0"/>
                        </a:spcBef>
                        <a:spcAft>
                          <a:spcPts val="0"/>
                        </a:spcAft>
                      </a:pPr>
                      <a:r>
                        <a:rPr lang="en-US" sz="1100" dirty="0">
                          <a:effectLst/>
                        </a:rPr>
                        <a:t>UWAMBAYE JOVIA </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b="1" dirty="0">
                          <a:effectLst/>
                        </a:rPr>
                        <a:t>217131964</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94823248"/>
                  </a:ext>
                </a:extLst>
              </a:tr>
              <a:tr h="431812">
                <a:tc>
                  <a:txBody>
                    <a:bodyPr/>
                    <a:lstStyle/>
                    <a:p>
                      <a:pPr marL="0" marR="0">
                        <a:lnSpc>
                          <a:spcPct val="107000"/>
                        </a:lnSpc>
                        <a:spcBef>
                          <a:spcPts val="0"/>
                        </a:spcBef>
                        <a:spcAft>
                          <a:spcPts val="0"/>
                        </a:spcAft>
                      </a:pPr>
                      <a:r>
                        <a:rPr lang="en-US" sz="1100">
                          <a:effectLst/>
                        </a:rPr>
                        <a:t>NTAKIRUTIMANA JEAN DE DIEU</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b="1" dirty="0">
                          <a:effectLst/>
                        </a:rPr>
                        <a:t>217036422</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93413589"/>
                  </a:ext>
                </a:extLst>
              </a:tr>
            </a:tbl>
          </a:graphicData>
        </a:graphic>
      </p:graphicFrame>
      <p:sp>
        <p:nvSpPr>
          <p:cNvPr id="3" name="Rectangle 2"/>
          <p:cNvSpPr/>
          <p:nvPr/>
        </p:nvSpPr>
        <p:spPr>
          <a:xfrm>
            <a:off x="1334530" y="111211"/>
            <a:ext cx="7809470" cy="584775"/>
          </a:xfrm>
          <a:prstGeom prst="rect">
            <a:avLst/>
          </a:prstGeom>
        </p:spPr>
        <p:txBody>
          <a:bodyPr wrap="square">
            <a:spAutoFit/>
          </a:bodyPr>
          <a:lstStyle/>
          <a:p>
            <a:pPr lvl="0" defTabSz="914400" eaLnBrk="0" fontAlgn="base" hangingPunct="0">
              <a:spcBef>
                <a:spcPct val="0"/>
              </a:spcBef>
              <a:spcAft>
                <a:spcPct val="0"/>
              </a:spcAft>
            </a:pPr>
            <a:endParaRPr lang="en-US" altLang="en-US" sz="1400" dirty="0">
              <a:latin typeface="Arial" panose="020B0604020202020204" pitchFamily="34" charset="0"/>
            </a:endParaRPr>
          </a:p>
          <a:p>
            <a:pPr lvl="0" defTabSz="914400" eaLnBrk="0" fontAlgn="base" hangingPunct="0">
              <a:spcBef>
                <a:spcPct val="0"/>
              </a:spcBef>
              <a:spcAft>
                <a:spcPct val="0"/>
              </a:spcAft>
            </a:pPr>
            <a:r>
              <a:rPr lang="en-GB" altLang="en-US" b="1" i="1" dirty="0">
                <a:latin typeface="Times New Roman" panose="02020603050405020304" pitchFamily="18" charset="0"/>
                <a:ea typeface="Times New Roman" panose="02020603050405020304" pitchFamily="18" charset="0"/>
                <a:cs typeface="Times New Roman" panose="02020603050405020304" pitchFamily="18" charset="0"/>
              </a:rPr>
              <a:t> GROUP 1 MEMBERS</a:t>
            </a:r>
            <a:endParaRPr lang="en-US" altLang="en-US" sz="1000" dirty="0"/>
          </a:p>
        </p:txBody>
      </p:sp>
      <p:pic>
        <p:nvPicPr>
          <p:cNvPr id="4" name="Picture 2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944100" y="5819775"/>
            <a:ext cx="2247900" cy="1038225"/>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ight Arrow 8"/>
          <p:cNvSpPr/>
          <p:nvPr/>
        </p:nvSpPr>
        <p:spPr>
          <a:xfrm>
            <a:off x="-1" y="6042454"/>
            <a:ext cx="6944497" cy="815546"/>
          </a:xfrm>
          <a:custGeom>
            <a:avLst/>
            <a:gdLst>
              <a:gd name="connsiteX0" fmla="*/ 0 w 6895070"/>
              <a:gd name="connsiteY0" fmla="*/ 296627 h 1186506"/>
              <a:gd name="connsiteX1" fmla="*/ 6301817 w 6895070"/>
              <a:gd name="connsiteY1" fmla="*/ 296627 h 1186506"/>
              <a:gd name="connsiteX2" fmla="*/ 6301817 w 6895070"/>
              <a:gd name="connsiteY2" fmla="*/ 0 h 1186506"/>
              <a:gd name="connsiteX3" fmla="*/ 6895070 w 6895070"/>
              <a:gd name="connsiteY3" fmla="*/ 593253 h 1186506"/>
              <a:gd name="connsiteX4" fmla="*/ 6301817 w 6895070"/>
              <a:gd name="connsiteY4" fmla="*/ 1186506 h 1186506"/>
              <a:gd name="connsiteX5" fmla="*/ 6301817 w 6895070"/>
              <a:gd name="connsiteY5" fmla="*/ 889880 h 1186506"/>
              <a:gd name="connsiteX6" fmla="*/ 0 w 6895070"/>
              <a:gd name="connsiteY6" fmla="*/ 889880 h 1186506"/>
              <a:gd name="connsiteX7" fmla="*/ 0 w 6895070"/>
              <a:gd name="connsiteY7" fmla="*/ 296627 h 1186506"/>
              <a:gd name="connsiteX0" fmla="*/ 0 w 6895070"/>
              <a:gd name="connsiteY0" fmla="*/ 296627 h 914658"/>
              <a:gd name="connsiteX1" fmla="*/ 6301817 w 6895070"/>
              <a:gd name="connsiteY1" fmla="*/ 296627 h 914658"/>
              <a:gd name="connsiteX2" fmla="*/ 6301817 w 6895070"/>
              <a:gd name="connsiteY2" fmla="*/ 0 h 914658"/>
              <a:gd name="connsiteX3" fmla="*/ 6895070 w 6895070"/>
              <a:gd name="connsiteY3" fmla="*/ 593253 h 914658"/>
              <a:gd name="connsiteX4" fmla="*/ 6338887 w 6895070"/>
              <a:gd name="connsiteY4" fmla="*/ 914658 h 914658"/>
              <a:gd name="connsiteX5" fmla="*/ 6301817 w 6895070"/>
              <a:gd name="connsiteY5" fmla="*/ 889880 h 914658"/>
              <a:gd name="connsiteX6" fmla="*/ 0 w 6895070"/>
              <a:gd name="connsiteY6" fmla="*/ 889880 h 914658"/>
              <a:gd name="connsiteX7" fmla="*/ 0 w 6895070"/>
              <a:gd name="connsiteY7" fmla="*/ 296627 h 91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95070" h="914658">
                <a:moveTo>
                  <a:pt x="0" y="296627"/>
                </a:moveTo>
                <a:lnTo>
                  <a:pt x="6301817" y="296627"/>
                </a:lnTo>
                <a:lnTo>
                  <a:pt x="6301817" y="0"/>
                </a:lnTo>
                <a:lnTo>
                  <a:pt x="6895070" y="593253"/>
                </a:lnTo>
                <a:lnTo>
                  <a:pt x="6338887" y="914658"/>
                </a:lnTo>
                <a:lnTo>
                  <a:pt x="6301817" y="889880"/>
                </a:lnTo>
                <a:lnTo>
                  <a:pt x="0" y="889880"/>
                </a:lnTo>
                <a:lnTo>
                  <a:pt x="0" y="296627"/>
                </a:lnTo>
                <a:close/>
              </a:path>
            </a:pathLst>
          </a:cu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smtClean="0"/>
              <a:t>  		</a:t>
            </a:r>
            <a:r>
              <a:rPr lang="en-US" b="1" spc="50" dirty="0" smtClean="0">
                <a:ln w="0"/>
                <a:solidFill>
                  <a:schemeClr val="bg2"/>
                </a:solidFill>
                <a:effectLst>
                  <a:innerShdw blurRad="63500" dist="50800" dir="13500000">
                    <a:srgbClr val="000000">
                      <a:alpha val="50000"/>
                    </a:srgbClr>
                  </a:innerShdw>
                </a:effectLst>
              </a:rPr>
              <a:t>GROUP </a:t>
            </a:r>
            <a:r>
              <a:rPr lang="en-US" b="1" spc="50" dirty="0">
                <a:ln w="0"/>
                <a:solidFill>
                  <a:schemeClr val="bg2"/>
                </a:solidFill>
                <a:effectLst>
                  <a:innerShdw blurRad="63500" dist="50800" dir="13500000">
                    <a:srgbClr val="000000">
                      <a:alpha val="50000"/>
                    </a:srgbClr>
                  </a:innerShdw>
                </a:effectLst>
              </a:rPr>
              <a:t>1 - CROP PRODUCTION</a:t>
            </a:r>
          </a:p>
        </p:txBody>
      </p:sp>
    </p:spTree>
    <p:extLst>
      <p:ext uri="{BB962C8B-B14F-4D97-AF65-F5344CB8AC3E}">
        <p14:creationId xmlns:p14="http://schemas.microsoft.com/office/powerpoint/2010/main" xmlns="" val="1615327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36469" y="1371600"/>
            <a:ext cx="9287691" cy="2463495"/>
          </a:xfrm>
          <a:prstGeom prst="rect">
            <a:avLst/>
          </a:prstGeom>
        </p:spPr>
        <p:txBody>
          <a:bodyPr wrap="square">
            <a:spAutoFit/>
          </a:bodyPr>
          <a:lstStyle/>
          <a:p>
            <a:pPr marR="0" lvl="0">
              <a:lnSpc>
                <a:spcPct val="107000"/>
              </a:lnSpc>
              <a:spcBef>
                <a:spcPts val="0"/>
              </a:spcBef>
              <a:spcAft>
                <a:spcPts val="800"/>
              </a:spcAft>
            </a:pPr>
            <a:r>
              <a:rPr lang="en-US" sz="3600" b="1" dirty="0" smtClean="0">
                <a:latin typeface="Calibri" panose="020F0502020204030204" pitchFamily="34" charset="0"/>
                <a:ea typeface="Calibri" panose="020F0502020204030204" pitchFamily="34" charset="0"/>
                <a:cs typeface="Times New Roman" panose="02020603050405020304" pitchFamily="18" charset="0"/>
              </a:rPr>
              <a:t>4. Drawing Conclusions &amp; Making Inferences: </a:t>
            </a:r>
            <a:r>
              <a:rPr lang="en-US" sz="3600" dirty="0" smtClean="0">
                <a:latin typeface="Calibri" panose="020F0502020204030204" pitchFamily="34" charset="0"/>
                <a:ea typeface="Calibri" panose="020F0502020204030204" pitchFamily="34" charset="0"/>
                <a:cs typeface="Times New Roman" panose="02020603050405020304" pitchFamily="18" charset="0"/>
              </a:rPr>
              <a:t>is using information that is implied or inferred to make meaning out of what is not clearly stated. Writers give readers hints that help them. </a:t>
            </a:r>
            <a:endParaRPr lang="en-US" sz="3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Right Arrow 8"/>
          <p:cNvSpPr/>
          <p:nvPr/>
        </p:nvSpPr>
        <p:spPr>
          <a:xfrm>
            <a:off x="-1" y="6042454"/>
            <a:ext cx="6944497" cy="815546"/>
          </a:xfrm>
          <a:custGeom>
            <a:avLst/>
            <a:gdLst>
              <a:gd name="connsiteX0" fmla="*/ 0 w 6895070"/>
              <a:gd name="connsiteY0" fmla="*/ 296627 h 1186506"/>
              <a:gd name="connsiteX1" fmla="*/ 6301817 w 6895070"/>
              <a:gd name="connsiteY1" fmla="*/ 296627 h 1186506"/>
              <a:gd name="connsiteX2" fmla="*/ 6301817 w 6895070"/>
              <a:gd name="connsiteY2" fmla="*/ 0 h 1186506"/>
              <a:gd name="connsiteX3" fmla="*/ 6895070 w 6895070"/>
              <a:gd name="connsiteY3" fmla="*/ 593253 h 1186506"/>
              <a:gd name="connsiteX4" fmla="*/ 6301817 w 6895070"/>
              <a:gd name="connsiteY4" fmla="*/ 1186506 h 1186506"/>
              <a:gd name="connsiteX5" fmla="*/ 6301817 w 6895070"/>
              <a:gd name="connsiteY5" fmla="*/ 889880 h 1186506"/>
              <a:gd name="connsiteX6" fmla="*/ 0 w 6895070"/>
              <a:gd name="connsiteY6" fmla="*/ 889880 h 1186506"/>
              <a:gd name="connsiteX7" fmla="*/ 0 w 6895070"/>
              <a:gd name="connsiteY7" fmla="*/ 296627 h 1186506"/>
              <a:gd name="connsiteX0" fmla="*/ 0 w 6895070"/>
              <a:gd name="connsiteY0" fmla="*/ 296627 h 914658"/>
              <a:gd name="connsiteX1" fmla="*/ 6301817 w 6895070"/>
              <a:gd name="connsiteY1" fmla="*/ 296627 h 914658"/>
              <a:gd name="connsiteX2" fmla="*/ 6301817 w 6895070"/>
              <a:gd name="connsiteY2" fmla="*/ 0 h 914658"/>
              <a:gd name="connsiteX3" fmla="*/ 6895070 w 6895070"/>
              <a:gd name="connsiteY3" fmla="*/ 593253 h 914658"/>
              <a:gd name="connsiteX4" fmla="*/ 6338887 w 6895070"/>
              <a:gd name="connsiteY4" fmla="*/ 914658 h 914658"/>
              <a:gd name="connsiteX5" fmla="*/ 6301817 w 6895070"/>
              <a:gd name="connsiteY5" fmla="*/ 889880 h 914658"/>
              <a:gd name="connsiteX6" fmla="*/ 0 w 6895070"/>
              <a:gd name="connsiteY6" fmla="*/ 889880 h 914658"/>
              <a:gd name="connsiteX7" fmla="*/ 0 w 6895070"/>
              <a:gd name="connsiteY7" fmla="*/ 296627 h 91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95070" h="914658">
                <a:moveTo>
                  <a:pt x="0" y="296627"/>
                </a:moveTo>
                <a:lnTo>
                  <a:pt x="6301817" y="296627"/>
                </a:lnTo>
                <a:lnTo>
                  <a:pt x="6301817" y="0"/>
                </a:lnTo>
                <a:lnTo>
                  <a:pt x="6895070" y="593253"/>
                </a:lnTo>
                <a:lnTo>
                  <a:pt x="6338887" y="914658"/>
                </a:lnTo>
                <a:lnTo>
                  <a:pt x="6301817" y="889880"/>
                </a:lnTo>
                <a:lnTo>
                  <a:pt x="0" y="889880"/>
                </a:lnTo>
                <a:lnTo>
                  <a:pt x="0" y="296627"/>
                </a:lnTo>
                <a:close/>
              </a:path>
            </a:pathLst>
          </a:cu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smtClean="0"/>
              <a:t>  		</a:t>
            </a:r>
            <a:r>
              <a:rPr lang="en-US" b="1" spc="50" dirty="0" smtClean="0">
                <a:ln w="0"/>
                <a:solidFill>
                  <a:schemeClr val="bg2"/>
                </a:solidFill>
                <a:effectLst>
                  <a:innerShdw blurRad="63500" dist="50800" dir="13500000">
                    <a:srgbClr val="000000">
                      <a:alpha val="50000"/>
                    </a:srgbClr>
                  </a:innerShdw>
                </a:effectLst>
              </a:rPr>
              <a:t>GROUP </a:t>
            </a:r>
            <a:r>
              <a:rPr lang="en-US" b="1" spc="50" dirty="0">
                <a:ln w="0"/>
                <a:solidFill>
                  <a:schemeClr val="bg2"/>
                </a:solidFill>
                <a:effectLst>
                  <a:innerShdw blurRad="63500" dist="50800" dir="13500000">
                    <a:srgbClr val="000000">
                      <a:alpha val="50000"/>
                    </a:srgbClr>
                  </a:innerShdw>
                </a:effectLst>
              </a:rPr>
              <a:t>1 - CROP PRODUCTION</a:t>
            </a:r>
          </a:p>
        </p:txBody>
      </p:sp>
      <p:pic>
        <p:nvPicPr>
          <p:cNvPr id="4" name="Picture 2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944100" y="5819775"/>
            <a:ext cx="2247900" cy="1038225"/>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1031966" y="979714"/>
            <a:ext cx="8717151" cy="33547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SUMMARY AND CONCLUSION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Agriculture extension is the transfer of scientific information to the farmer while capacity building through training is way of just strengthening the ability of farmers such mind set, level of thinking, etc. through training. </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Right Arrow 8"/>
          <p:cNvSpPr/>
          <p:nvPr/>
        </p:nvSpPr>
        <p:spPr>
          <a:xfrm>
            <a:off x="-1" y="6042454"/>
            <a:ext cx="6944497" cy="815546"/>
          </a:xfrm>
          <a:custGeom>
            <a:avLst/>
            <a:gdLst>
              <a:gd name="connsiteX0" fmla="*/ 0 w 6895070"/>
              <a:gd name="connsiteY0" fmla="*/ 296627 h 1186506"/>
              <a:gd name="connsiteX1" fmla="*/ 6301817 w 6895070"/>
              <a:gd name="connsiteY1" fmla="*/ 296627 h 1186506"/>
              <a:gd name="connsiteX2" fmla="*/ 6301817 w 6895070"/>
              <a:gd name="connsiteY2" fmla="*/ 0 h 1186506"/>
              <a:gd name="connsiteX3" fmla="*/ 6895070 w 6895070"/>
              <a:gd name="connsiteY3" fmla="*/ 593253 h 1186506"/>
              <a:gd name="connsiteX4" fmla="*/ 6301817 w 6895070"/>
              <a:gd name="connsiteY4" fmla="*/ 1186506 h 1186506"/>
              <a:gd name="connsiteX5" fmla="*/ 6301817 w 6895070"/>
              <a:gd name="connsiteY5" fmla="*/ 889880 h 1186506"/>
              <a:gd name="connsiteX6" fmla="*/ 0 w 6895070"/>
              <a:gd name="connsiteY6" fmla="*/ 889880 h 1186506"/>
              <a:gd name="connsiteX7" fmla="*/ 0 w 6895070"/>
              <a:gd name="connsiteY7" fmla="*/ 296627 h 1186506"/>
              <a:gd name="connsiteX0" fmla="*/ 0 w 6895070"/>
              <a:gd name="connsiteY0" fmla="*/ 296627 h 914658"/>
              <a:gd name="connsiteX1" fmla="*/ 6301817 w 6895070"/>
              <a:gd name="connsiteY1" fmla="*/ 296627 h 914658"/>
              <a:gd name="connsiteX2" fmla="*/ 6301817 w 6895070"/>
              <a:gd name="connsiteY2" fmla="*/ 0 h 914658"/>
              <a:gd name="connsiteX3" fmla="*/ 6895070 w 6895070"/>
              <a:gd name="connsiteY3" fmla="*/ 593253 h 914658"/>
              <a:gd name="connsiteX4" fmla="*/ 6338887 w 6895070"/>
              <a:gd name="connsiteY4" fmla="*/ 914658 h 914658"/>
              <a:gd name="connsiteX5" fmla="*/ 6301817 w 6895070"/>
              <a:gd name="connsiteY5" fmla="*/ 889880 h 914658"/>
              <a:gd name="connsiteX6" fmla="*/ 0 w 6895070"/>
              <a:gd name="connsiteY6" fmla="*/ 889880 h 914658"/>
              <a:gd name="connsiteX7" fmla="*/ 0 w 6895070"/>
              <a:gd name="connsiteY7" fmla="*/ 296627 h 91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95070" h="914658">
                <a:moveTo>
                  <a:pt x="0" y="296627"/>
                </a:moveTo>
                <a:lnTo>
                  <a:pt x="6301817" y="296627"/>
                </a:lnTo>
                <a:lnTo>
                  <a:pt x="6301817" y="0"/>
                </a:lnTo>
                <a:lnTo>
                  <a:pt x="6895070" y="593253"/>
                </a:lnTo>
                <a:lnTo>
                  <a:pt x="6338887" y="914658"/>
                </a:lnTo>
                <a:lnTo>
                  <a:pt x="6301817" y="889880"/>
                </a:lnTo>
                <a:lnTo>
                  <a:pt x="0" y="889880"/>
                </a:lnTo>
                <a:lnTo>
                  <a:pt x="0" y="296627"/>
                </a:lnTo>
                <a:close/>
              </a:path>
            </a:pathLst>
          </a:cu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smtClean="0"/>
              <a:t>  		</a:t>
            </a:r>
            <a:r>
              <a:rPr lang="en-US" b="1" spc="50" dirty="0" smtClean="0">
                <a:ln w="0"/>
                <a:solidFill>
                  <a:schemeClr val="bg2"/>
                </a:solidFill>
                <a:effectLst>
                  <a:innerShdw blurRad="63500" dist="50800" dir="13500000">
                    <a:srgbClr val="000000">
                      <a:alpha val="50000"/>
                    </a:srgbClr>
                  </a:innerShdw>
                </a:effectLst>
              </a:rPr>
              <a:t>GROUP </a:t>
            </a:r>
            <a:r>
              <a:rPr lang="en-US" b="1" spc="50" dirty="0">
                <a:ln w="0"/>
                <a:solidFill>
                  <a:schemeClr val="bg2"/>
                </a:solidFill>
                <a:effectLst>
                  <a:innerShdw blurRad="63500" dist="50800" dir="13500000">
                    <a:srgbClr val="000000">
                      <a:alpha val="50000"/>
                    </a:srgbClr>
                  </a:innerShdw>
                </a:effectLst>
              </a:rPr>
              <a:t>1 - CROP PRODUCTION</a:t>
            </a:r>
          </a:p>
        </p:txBody>
      </p:sp>
      <p:pic>
        <p:nvPicPr>
          <p:cNvPr id="5" name="Picture 2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944100" y="5819775"/>
            <a:ext cx="2247900" cy="1038225"/>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63040" y="1724297"/>
            <a:ext cx="8451668" cy="3046988"/>
          </a:xfrm>
          <a:prstGeom prst="rect">
            <a:avLst/>
          </a:prstGeom>
        </p:spPr>
        <p:txBody>
          <a:bodyPr wrap="square">
            <a:spAutoFit/>
          </a:bodyPr>
          <a:lstStyle/>
          <a:p>
            <a:r>
              <a:rPr lang="en-US" sz="3200" dirty="0" smtClean="0"/>
              <a:t>Trainees should respect </a:t>
            </a:r>
            <a:r>
              <a:rPr lang="en-US" sz="3200" dirty="0" smtClean="0"/>
              <a:t>characteristics of </a:t>
            </a:r>
            <a:r>
              <a:rPr lang="en-US" sz="3200" dirty="0" smtClean="0"/>
              <a:t>effective listening skills like avoiding interruption, get main ideas, avoid distraction, open minded, stop talking, concentrate on what is being said. These will let information being transferred be </a:t>
            </a:r>
            <a:r>
              <a:rPr lang="en-US" sz="3200" dirty="0" smtClean="0"/>
              <a:t>comprehended.</a:t>
            </a:r>
            <a:endParaRPr lang="en-US" sz="3200" dirty="0"/>
          </a:p>
        </p:txBody>
      </p:sp>
      <p:sp>
        <p:nvSpPr>
          <p:cNvPr id="4" name="Right Arrow 8"/>
          <p:cNvSpPr/>
          <p:nvPr/>
        </p:nvSpPr>
        <p:spPr>
          <a:xfrm>
            <a:off x="-1" y="6042454"/>
            <a:ext cx="6944497" cy="815546"/>
          </a:xfrm>
          <a:custGeom>
            <a:avLst/>
            <a:gdLst>
              <a:gd name="connsiteX0" fmla="*/ 0 w 6895070"/>
              <a:gd name="connsiteY0" fmla="*/ 296627 h 1186506"/>
              <a:gd name="connsiteX1" fmla="*/ 6301817 w 6895070"/>
              <a:gd name="connsiteY1" fmla="*/ 296627 h 1186506"/>
              <a:gd name="connsiteX2" fmla="*/ 6301817 w 6895070"/>
              <a:gd name="connsiteY2" fmla="*/ 0 h 1186506"/>
              <a:gd name="connsiteX3" fmla="*/ 6895070 w 6895070"/>
              <a:gd name="connsiteY3" fmla="*/ 593253 h 1186506"/>
              <a:gd name="connsiteX4" fmla="*/ 6301817 w 6895070"/>
              <a:gd name="connsiteY4" fmla="*/ 1186506 h 1186506"/>
              <a:gd name="connsiteX5" fmla="*/ 6301817 w 6895070"/>
              <a:gd name="connsiteY5" fmla="*/ 889880 h 1186506"/>
              <a:gd name="connsiteX6" fmla="*/ 0 w 6895070"/>
              <a:gd name="connsiteY6" fmla="*/ 889880 h 1186506"/>
              <a:gd name="connsiteX7" fmla="*/ 0 w 6895070"/>
              <a:gd name="connsiteY7" fmla="*/ 296627 h 1186506"/>
              <a:gd name="connsiteX0" fmla="*/ 0 w 6895070"/>
              <a:gd name="connsiteY0" fmla="*/ 296627 h 914658"/>
              <a:gd name="connsiteX1" fmla="*/ 6301817 w 6895070"/>
              <a:gd name="connsiteY1" fmla="*/ 296627 h 914658"/>
              <a:gd name="connsiteX2" fmla="*/ 6301817 w 6895070"/>
              <a:gd name="connsiteY2" fmla="*/ 0 h 914658"/>
              <a:gd name="connsiteX3" fmla="*/ 6895070 w 6895070"/>
              <a:gd name="connsiteY3" fmla="*/ 593253 h 914658"/>
              <a:gd name="connsiteX4" fmla="*/ 6338887 w 6895070"/>
              <a:gd name="connsiteY4" fmla="*/ 914658 h 914658"/>
              <a:gd name="connsiteX5" fmla="*/ 6301817 w 6895070"/>
              <a:gd name="connsiteY5" fmla="*/ 889880 h 914658"/>
              <a:gd name="connsiteX6" fmla="*/ 0 w 6895070"/>
              <a:gd name="connsiteY6" fmla="*/ 889880 h 914658"/>
              <a:gd name="connsiteX7" fmla="*/ 0 w 6895070"/>
              <a:gd name="connsiteY7" fmla="*/ 296627 h 91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95070" h="914658">
                <a:moveTo>
                  <a:pt x="0" y="296627"/>
                </a:moveTo>
                <a:lnTo>
                  <a:pt x="6301817" y="296627"/>
                </a:lnTo>
                <a:lnTo>
                  <a:pt x="6301817" y="0"/>
                </a:lnTo>
                <a:lnTo>
                  <a:pt x="6895070" y="593253"/>
                </a:lnTo>
                <a:lnTo>
                  <a:pt x="6338887" y="914658"/>
                </a:lnTo>
                <a:lnTo>
                  <a:pt x="6301817" y="889880"/>
                </a:lnTo>
                <a:lnTo>
                  <a:pt x="0" y="889880"/>
                </a:lnTo>
                <a:lnTo>
                  <a:pt x="0" y="296627"/>
                </a:lnTo>
                <a:close/>
              </a:path>
            </a:pathLst>
          </a:cu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smtClean="0"/>
              <a:t>  		</a:t>
            </a:r>
            <a:r>
              <a:rPr lang="en-US" b="1" spc="50" dirty="0" smtClean="0">
                <a:ln w="0"/>
                <a:solidFill>
                  <a:schemeClr val="bg2"/>
                </a:solidFill>
                <a:effectLst>
                  <a:innerShdw blurRad="63500" dist="50800" dir="13500000">
                    <a:srgbClr val="000000">
                      <a:alpha val="50000"/>
                    </a:srgbClr>
                  </a:innerShdw>
                </a:effectLst>
              </a:rPr>
              <a:t>GROUP </a:t>
            </a:r>
            <a:r>
              <a:rPr lang="en-US" b="1" spc="50" dirty="0">
                <a:ln w="0"/>
                <a:solidFill>
                  <a:schemeClr val="bg2"/>
                </a:solidFill>
                <a:effectLst>
                  <a:innerShdw blurRad="63500" dist="50800" dir="13500000">
                    <a:srgbClr val="000000">
                      <a:alpha val="50000"/>
                    </a:srgbClr>
                  </a:innerShdw>
                </a:effectLst>
              </a:rPr>
              <a:t>1 - CROP PRODUCTION</a:t>
            </a:r>
          </a:p>
        </p:txBody>
      </p:sp>
      <p:pic>
        <p:nvPicPr>
          <p:cNvPr id="5" name="Picture 2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944100" y="5819775"/>
            <a:ext cx="2247900" cy="1038225"/>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52697"/>
            <a:ext cx="10972800" cy="5773469"/>
          </a:xfrm>
        </p:spPr>
        <p:txBody>
          <a:bodyPr>
            <a:normAutofit fontScale="85000" lnSpcReduction="20000"/>
          </a:bodyPr>
          <a:lstStyle/>
          <a:p>
            <a:pPr>
              <a:buNone/>
            </a:pPr>
            <a:r>
              <a:rPr lang="en-US" b="1" dirty="0"/>
              <a:t>Referencing</a:t>
            </a:r>
            <a:r>
              <a:rPr lang="en-US" dirty="0"/>
              <a:t>:</a:t>
            </a:r>
          </a:p>
          <a:p>
            <a:pPr lvl="0"/>
            <a:r>
              <a:rPr lang="en-US" dirty="0" err="1"/>
              <a:t>Shri</a:t>
            </a:r>
            <a:r>
              <a:rPr lang="en-US" dirty="0"/>
              <a:t>. B and </a:t>
            </a:r>
            <a:r>
              <a:rPr lang="en-US" dirty="0" err="1"/>
              <a:t>Srinivas</a:t>
            </a:r>
            <a:r>
              <a:rPr lang="en-US" dirty="0"/>
              <a:t>, ( 2007), </a:t>
            </a:r>
            <a:r>
              <a:rPr lang="en-US" i="1" dirty="0" err="1"/>
              <a:t>Princimple</a:t>
            </a:r>
            <a:r>
              <a:rPr lang="en-US" i="1" dirty="0"/>
              <a:t> and practice of extension management.</a:t>
            </a:r>
            <a:r>
              <a:rPr lang="en-US" dirty="0"/>
              <a:t> National Institute of Agriculture Management. Accessed on 30 Oct 2020. www.manage.gov.in, PDF.</a:t>
            </a:r>
          </a:p>
          <a:p>
            <a:pPr lvl="0"/>
            <a:r>
              <a:rPr lang="en-US" dirty="0"/>
              <a:t>Robert. B and </a:t>
            </a:r>
            <a:r>
              <a:rPr lang="en-US" dirty="0" err="1"/>
              <a:t>Cooter</a:t>
            </a:r>
            <a:r>
              <a:rPr lang="en-US" dirty="0"/>
              <a:t>. Jr. (2003) </a:t>
            </a:r>
            <a:r>
              <a:rPr lang="en-US" i="1" dirty="0" err="1"/>
              <a:t>Teeacher</a:t>
            </a:r>
            <a:r>
              <a:rPr lang="en-US" i="1" dirty="0"/>
              <a:t>  “capacity-building” helps urban children succeed in reading.</a:t>
            </a:r>
            <a:r>
              <a:rPr lang="en-US" dirty="0"/>
              <a:t> The Magazine publisher. </a:t>
            </a:r>
            <a:r>
              <a:rPr lang="en-US" u="sng" dirty="0">
                <a:hlinkClick r:id="rId2"/>
              </a:rPr>
              <a:t>www.reading.org/</a:t>
            </a:r>
            <a:r>
              <a:rPr lang="en-US" dirty="0"/>
              <a:t>. Accessed on 29 Oct 2020. PDF</a:t>
            </a:r>
          </a:p>
          <a:p>
            <a:pPr lvl="0"/>
            <a:r>
              <a:rPr lang="en-US" dirty="0" err="1"/>
              <a:t>Chikaire</a:t>
            </a:r>
            <a:r>
              <a:rPr lang="en-US" dirty="0"/>
              <a:t>, J.U (2015), </a:t>
            </a:r>
            <a:r>
              <a:rPr lang="en-US" i="1" dirty="0"/>
              <a:t>Capacity Building: Key to Agricultural Extension Survival</a:t>
            </a:r>
            <a:r>
              <a:rPr lang="en-US" dirty="0"/>
              <a:t>. An International Publisher for Academic and Scientific Resources </a:t>
            </a:r>
            <a:r>
              <a:rPr lang="en-US" b="1" u="sng" dirty="0">
                <a:hlinkClick r:id="rId3"/>
              </a:rPr>
              <a:t>http://saspjournals.com/sjavs</a:t>
            </a:r>
            <a:r>
              <a:rPr lang="en-US" b="1" dirty="0"/>
              <a:t> ,</a:t>
            </a:r>
            <a:r>
              <a:rPr lang="en-US" dirty="0"/>
              <a:t>Accessed on 28 Oct 2020. PDF.</a:t>
            </a:r>
          </a:p>
          <a:p>
            <a:pPr lvl="0"/>
            <a:r>
              <a:rPr lang="en-US" dirty="0"/>
              <a:t>Mark. N,(2013), </a:t>
            </a:r>
            <a:r>
              <a:rPr lang="en-US" i="1" dirty="0"/>
              <a:t>Capacity development/ capacity </a:t>
            </a:r>
            <a:r>
              <a:rPr lang="en-US" i="1" dirty="0" err="1"/>
              <a:t>building.</a:t>
            </a:r>
            <a:r>
              <a:rPr lang="en-US" dirty="0" err="1"/>
              <a:t>European</a:t>
            </a:r>
            <a:r>
              <a:rPr lang="en-US" dirty="0"/>
              <a:t> union’s seventh frame </a:t>
            </a:r>
            <a:r>
              <a:rPr lang="en-US" dirty="0" err="1"/>
              <a:t>programme</a:t>
            </a:r>
            <a:r>
              <a:rPr lang="en-US" dirty="0"/>
              <a:t>. PDF</a:t>
            </a:r>
          </a:p>
          <a:p>
            <a:pPr lvl="0"/>
            <a:r>
              <a:rPr lang="en-US" dirty="0"/>
              <a:t>Abdul-Aziz </a:t>
            </a:r>
            <a:r>
              <a:rPr lang="en-US" dirty="0" err="1"/>
              <a:t>Haruna</a:t>
            </a:r>
            <a:r>
              <a:rPr lang="en-US" dirty="0"/>
              <a:t>, Ahmed </a:t>
            </a:r>
            <a:r>
              <a:rPr lang="en-US" dirty="0" err="1"/>
              <a:t>Abubakar</a:t>
            </a:r>
            <a:r>
              <a:rPr lang="en-US" dirty="0"/>
              <a:t> and </a:t>
            </a:r>
            <a:r>
              <a:rPr lang="en-US" dirty="0" err="1"/>
              <a:t>A.U.kuyello</a:t>
            </a:r>
            <a:r>
              <a:rPr lang="en-US" dirty="0"/>
              <a:t>.(2012). Interpersonal communication skills for Agricultural extension Agents. Extension Bulletin No. 202..  PDF.</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ChangeArrowheads="1"/>
          </p:cNvSpPr>
          <p:nvPr/>
        </p:nvSpPr>
        <p:spPr bwMode="auto">
          <a:xfrm>
            <a:off x="660401" y="4898120"/>
            <a:ext cx="5676900" cy="6463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r>
            <a:br>
              <a:rPr kumimoji="0" lang="en-US" altLang="en-US" sz="18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7" name="Rectangle 6"/>
          <p:cNvSpPr/>
          <p:nvPr/>
        </p:nvSpPr>
        <p:spPr>
          <a:xfrm>
            <a:off x="951470" y="3299254"/>
            <a:ext cx="8192529" cy="1569660"/>
          </a:xfrm>
          <a:prstGeom prst="rect">
            <a:avLst/>
          </a:prstGeom>
        </p:spPr>
        <p:txBody>
          <a:bodyPr wrap="square">
            <a:spAutoFit/>
          </a:bodyPr>
          <a:lstStyle/>
          <a:p>
            <a:pPr lvl="0" defTabSz="914400" eaLnBrk="0" fontAlgn="base" hangingPunct="0">
              <a:spcBef>
                <a:spcPct val="0"/>
              </a:spcBef>
              <a:spcAft>
                <a:spcPct val="0"/>
              </a:spcAft>
            </a:pPr>
            <a:r>
              <a:rPr lang="en-US" altLang="en-US" sz="2400" dirty="0" smtClean="0">
                <a:latin typeface="Times New Roman" panose="02020603050405020304" pitchFamily="18" charset="0"/>
                <a:ea typeface="Times New Roman" panose="02020603050405020304" pitchFamily="18" charset="0"/>
                <a:cs typeface="Times New Roman" panose="02020603050405020304" pitchFamily="18" charset="0"/>
              </a:rPr>
              <a:t>Topic</a:t>
            </a:r>
            <a:r>
              <a:rPr lang="en-US" alt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4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b="1"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CAPACITY </a:t>
            </a:r>
            <a:r>
              <a:rPr lang="en-US" altLang="en-US"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BUILDING THROUGHT TRAINING IS THE ONE OF </a:t>
            </a:r>
            <a:r>
              <a:rPr lang="en-US" altLang="en-US" b="1"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THE </a:t>
            </a:r>
            <a:r>
              <a:rPr lang="en-US" altLang="en-US"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IMPORTANT DIMENSION FUNCTIONARY. OUTLINE IN </a:t>
            </a:r>
            <a:r>
              <a:rPr lang="en-US" altLang="en-US" b="1"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DETAILS</a:t>
            </a:r>
            <a:r>
              <a:rPr lang="en-US" altLang="en-US"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THE EFFECTIVENES OF LISTENING AND READING </a:t>
            </a:r>
            <a:r>
              <a:rPr lang="en-US" altLang="en-US" b="1"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SKILLS </a:t>
            </a:r>
            <a:r>
              <a:rPr lang="en-US" altLang="en-US"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INCAPACITY BUILDING OF EXTENSION </a:t>
            </a:r>
            <a:r>
              <a:rPr lang="en-US" altLang="en-US" b="1"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FUCTIONARITIES</a:t>
            </a:r>
            <a:r>
              <a:rPr lang="en-US" altLang="en-US"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altLang="en-US" sz="1400" dirty="0"/>
          </a:p>
        </p:txBody>
      </p:sp>
      <p:sp>
        <p:nvSpPr>
          <p:cNvPr id="8" name="Rectangle 7"/>
          <p:cNvSpPr/>
          <p:nvPr/>
        </p:nvSpPr>
        <p:spPr>
          <a:xfrm>
            <a:off x="1173892" y="1556951"/>
            <a:ext cx="7970107" cy="1200329"/>
          </a:xfrm>
          <a:prstGeom prst="rect">
            <a:avLst/>
          </a:prstGeom>
        </p:spPr>
        <p:txBody>
          <a:bodyPr wrap="square">
            <a:spAutoFit/>
          </a:bodyPr>
          <a:lstStyle/>
          <a:p>
            <a:pPr lvl="0" defTabSz="914400" eaLnBrk="0" fontAlgn="base" hangingPunct="0">
              <a:spcBef>
                <a:spcPct val="0"/>
              </a:spcBef>
              <a:spcAft>
                <a:spcPct val="0"/>
              </a:spcAft>
            </a:pPr>
            <a:r>
              <a:rPr lang="en-US" altLang="en-US" b="1" dirty="0">
                <a:latin typeface="Times New Roman" panose="02020603050405020304" pitchFamily="18" charset="0"/>
                <a:ea typeface="Times New Roman" panose="02020603050405020304" pitchFamily="18" charset="0"/>
                <a:cs typeface="Times New Roman" panose="02020603050405020304" pitchFamily="18" charset="0"/>
              </a:rPr>
              <a:t>MODULE NAME</a:t>
            </a:r>
            <a:r>
              <a:rPr lang="en-US" alt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b="1" dirty="0">
                <a:latin typeface="Times New Roman" panose="02020603050405020304" pitchFamily="18" charset="0"/>
                <a:ea typeface="Times New Roman" panose="02020603050405020304" pitchFamily="18" charset="0"/>
                <a:cs typeface="Times New Roman" panose="02020603050405020304" pitchFamily="18" charset="0"/>
              </a:rPr>
              <a:t>AGRICULTURE EXTENSION AND </a:t>
            </a:r>
            <a:r>
              <a:rPr lang="en-US" altLang="en-US" b="1" dirty="0" smtClean="0">
                <a:latin typeface="Times New Roman" panose="02020603050405020304" pitchFamily="18" charset="0"/>
                <a:ea typeface="Times New Roman" panose="02020603050405020304" pitchFamily="18" charset="0"/>
                <a:cs typeface="Times New Roman" panose="02020603050405020304" pitchFamily="18" charset="0"/>
              </a:rPr>
              <a:t>POLICIES</a:t>
            </a:r>
          </a:p>
          <a:p>
            <a:pPr lvl="0" defTabSz="914400" eaLnBrk="0" fontAlgn="base" hangingPunct="0">
              <a:spcBef>
                <a:spcPct val="0"/>
              </a:spcBef>
              <a:spcAft>
                <a:spcPct val="0"/>
              </a:spcAft>
            </a:pPr>
            <a:endParaRPr lang="en-US" altLang="en-US" b="1" dirty="0" smtClean="0">
              <a:latin typeface="Times New Roman" panose="02020603050405020304" pitchFamily="18" charset="0"/>
              <a:ea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endParaRPr lang="en-US" altLang="en-US" b="1" dirty="0">
              <a:latin typeface="Times New Roman" panose="02020603050405020304" pitchFamily="18" charset="0"/>
              <a:ea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b="1" dirty="0" smtClean="0">
                <a:latin typeface="Times New Roman" panose="02020603050405020304" pitchFamily="18" charset="0"/>
                <a:ea typeface="Times New Roman" panose="02020603050405020304" pitchFamily="18" charset="0"/>
                <a:cs typeface="Times New Roman" panose="02020603050405020304" pitchFamily="18" charset="0"/>
              </a:rPr>
              <a:t>COMPONENT</a:t>
            </a:r>
            <a:r>
              <a:rPr lang="en-US" altLang="en-US" b="1" dirty="0">
                <a:latin typeface="Times New Roman" panose="02020603050405020304" pitchFamily="18" charset="0"/>
                <a:ea typeface="Times New Roman" panose="02020603050405020304" pitchFamily="18" charset="0"/>
                <a:cs typeface="Times New Roman" panose="02020603050405020304" pitchFamily="18" charset="0"/>
              </a:rPr>
              <a:t>: TECHNOLOGY TRANSFER SKILLS AND STRATEGIES</a:t>
            </a:r>
            <a:endParaRPr lang="en-US" altLang="en-US" sz="3200" dirty="0">
              <a:latin typeface="Arial" panose="020B0604020202020204" pitchFamily="34" charset="0"/>
            </a:endParaRPr>
          </a:p>
        </p:txBody>
      </p:sp>
      <p:sp>
        <p:nvSpPr>
          <p:cNvPr id="9" name="Right Arrow 8"/>
          <p:cNvSpPr/>
          <p:nvPr/>
        </p:nvSpPr>
        <p:spPr>
          <a:xfrm>
            <a:off x="0" y="6003305"/>
            <a:ext cx="6944497" cy="815546"/>
          </a:xfrm>
          <a:custGeom>
            <a:avLst/>
            <a:gdLst>
              <a:gd name="connsiteX0" fmla="*/ 0 w 6895070"/>
              <a:gd name="connsiteY0" fmla="*/ 296627 h 1186506"/>
              <a:gd name="connsiteX1" fmla="*/ 6301817 w 6895070"/>
              <a:gd name="connsiteY1" fmla="*/ 296627 h 1186506"/>
              <a:gd name="connsiteX2" fmla="*/ 6301817 w 6895070"/>
              <a:gd name="connsiteY2" fmla="*/ 0 h 1186506"/>
              <a:gd name="connsiteX3" fmla="*/ 6895070 w 6895070"/>
              <a:gd name="connsiteY3" fmla="*/ 593253 h 1186506"/>
              <a:gd name="connsiteX4" fmla="*/ 6301817 w 6895070"/>
              <a:gd name="connsiteY4" fmla="*/ 1186506 h 1186506"/>
              <a:gd name="connsiteX5" fmla="*/ 6301817 w 6895070"/>
              <a:gd name="connsiteY5" fmla="*/ 889880 h 1186506"/>
              <a:gd name="connsiteX6" fmla="*/ 0 w 6895070"/>
              <a:gd name="connsiteY6" fmla="*/ 889880 h 1186506"/>
              <a:gd name="connsiteX7" fmla="*/ 0 w 6895070"/>
              <a:gd name="connsiteY7" fmla="*/ 296627 h 1186506"/>
              <a:gd name="connsiteX0" fmla="*/ 0 w 6895070"/>
              <a:gd name="connsiteY0" fmla="*/ 296627 h 914658"/>
              <a:gd name="connsiteX1" fmla="*/ 6301817 w 6895070"/>
              <a:gd name="connsiteY1" fmla="*/ 296627 h 914658"/>
              <a:gd name="connsiteX2" fmla="*/ 6301817 w 6895070"/>
              <a:gd name="connsiteY2" fmla="*/ 0 h 914658"/>
              <a:gd name="connsiteX3" fmla="*/ 6895070 w 6895070"/>
              <a:gd name="connsiteY3" fmla="*/ 593253 h 914658"/>
              <a:gd name="connsiteX4" fmla="*/ 6338887 w 6895070"/>
              <a:gd name="connsiteY4" fmla="*/ 914658 h 914658"/>
              <a:gd name="connsiteX5" fmla="*/ 6301817 w 6895070"/>
              <a:gd name="connsiteY5" fmla="*/ 889880 h 914658"/>
              <a:gd name="connsiteX6" fmla="*/ 0 w 6895070"/>
              <a:gd name="connsiteY6" fmla="*/ 889880 h 914658"/>
              <a:gd name="connsiteX7" fmla="*/ 0 w 6895070"/>
              <a:gd name="connsiteY7" fmla="*/ 296627 h 91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95070" h="914658">
                <a:moveTo>
                  <a:pt x="0" y="296627"/>
                </a:moveTo>
                <a:lnTo>
                  <a:pt x="6301817" y="296627"/>
                </a:lnTo>
                <a:lnTo>
                  <a:pt x="6301817" y="0"/>
                </a:lnTo>
                <a:lnTo>
                  <a:pt x="6895070" y="593253"/>
                </a:lnTo>
                <a:lnTo>
                  <a:pt x="6338887" y="914658"/>
                </a:lnTo>
                <a:lnTo>
                  <a:pt x="6301817" y="889880"/>
                </a:lnTo>
                <a:lnTo>
                  <a:pt x="0" y="889880"/>
                </a:lnTo>
                <a:lnTo>
                  <a:pt x="0" y="296627"/>
                </a:lnTo>
                <a:close/>
              </a:path>
            </a:pathLst>
          </a:cu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smtClean="0"/>
              <a:t>  		</a:t>
            </a:r>
            <a:r>
              <a:rPr lang="en-US" b="1" spc="50" dirty="0" smtClean="0">
                <a:ln w="0"/>
                <a:solidFill>
                  <a:schemeClr val="tx1"/>
                </a:solidFill>
                <a:effectLst>
                  <a:innerShdw blurRad="63500" dist="50800" dir="13500000">
                    <a:srgbClr val="000000">
                      <a:alpha val="50000"/>
                    </a:srgbClr>
                  </a:innerShdw>
                </a:effectLst>
              </a:rPr>
              <a:t>GROUP </a:t>
            </a:r>
            <a:r>
              <a:rPr lang="en-US" b="1" spc="50" dirty="0">
                <a:ln w="0"/>
                <a:solidFill>
                  <a:schemeClr val="tx1"/>
                </a:solidFill>
                <a:effectLst>
                  <a:innerShdw blurRad="63500" dist="50800" dir="13500000">
                    <a:srgbClr val="000000">
                      <a:alpha val="50000"/>
                    </a:srgbClr>
                  </a:innerShdw>
                </a:effectLst>
              </a:rPr>
              <a:t>1 - CROP PRODUCTION</a:t>
            </a:r>
          </a:p>
        </p:txBody>
      </p:sp>
      <p:pic>
        <p:nvPicPr>
          <p:cNvPr id="10" name="Picture 2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309550" y="437878"/>
            <a:ext cx="2857501" cy="118191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052204769"/>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580606"/>
            <a:ext cx="10363200" cy="3474720"/>
          </a:xfrm>
        </p:spPr>
        <p:txBody>
          <a:bodyPr>
            <a:normAutofit/>
          </a:bodyPr>
          <a:lstStyle/>
          <a:p>
            <a:r>
              <a:rPr lang="en-US" sz="2200" b="1" u="sng" cap="none" dirty="0">
                <a:ln>
                  <a:noFill/>
                </a:ln>
                <a:latin typeface="+mn-lt"/>
              </a:rPr>
              <a:t>Topic</a:t>
            </a:r>
            <a:r>
              <a:rPr lang="en-US" sz="2200" b="1" u="sng" dirty="0">
                <a:latin typeface="+mn-lt"/>
              </a:rPr>
              <a:t>: </a:t>
            </a:r>
            <a:r>
              <a:rPr lang="en-US" sz="2200" b="1" dirty="0">
                <a:latin typeface="+mn-lt"/>
              </a:rPr>
              <a:t>CAPACITY BUILDING THROUGHT TRAINING IS THE ONE OF THE IMPORTANT DIMENSION FUNCTIONARY. OUTLINE IN DETAILS, THE EFFECTIVENES OF LISTENING AND READING SKILLS INCAPACITY BUILDING OF EXTENSION FUCTIONARITIES</a:t>
            </a:r>
            <a:r>
              <a:rPr lang="en-US" sz="2200" b="1" dirty="0"/>
              <a:t>?</a:t>
            </a:r>
            <a:br>
              <a:rPr lang="en-US" sz="2200" b="1" dirty="0"/>
            </a:br>
            <a:r>
              <a:rPr lang="en-US" sz="2000" dirty="0"/>
              <a:t/>
            </a:r>
            <a:br>
              <a:rPr lang="en-US" sz="2000" dirty="0"/>
            </a:br>
            <a:endParaRPr lang="en-US" sz="2000" dirty="0"/>
          </a:p>
        </p:txBody>
      </p:sp>
      <p:pic>
        <p:nvPicPr>
          <p:cNvPr id="4" name="Picture 2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944100" y="5819775"/>
            <a:ext cx="2247900" cy="1038225"/>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ight Arrow 8"/>
          <p:cNvSpPr/>
          <p:nvPr/>
        </p:nvSpPr>
        <p:spPr>
          <a:xfrm>
            <a:off x="-1" y="6042454"/>
            <a:ext cx="6944497" cy="815546"/>
          </a:xfrm>
          <a:custGeom>
            <a:avLst/>
            <a:gdLst>
              <a:gd name="connsiteX0" fmla="*/ 0 w 6895070"/>
              <a:gd name="connsiteY0" fmla="*/ 296627 h 1186506"/>
              <a:gd name="connsiteX1" fmla="*/ 6301817 w 6895070"/>
              <a:gd name="connsiteY1" fmla="*/ 296627 h 1186506"/>
              <a:gd name="connsiteX2" fmla="*/ 6301817 w 6895070"/>
              <a:gd name="connsiteY2" fmla="*/ 0 h 1186506"/>
              <a:gd name="connsiteX3" fmla="*/ 6895070 w 6895070"/>
              <a:gd name="connsiteY3" fmla="*/ 593253 h 1186506"/>
              <a:gd name="connsiteX4" fmla="*/ 6301817 w 6895070"/>
              <a:gd name="connsiteY4" fmla="*/ 1186506 h 1186506"/>
              <a:gd name="connsiteX5" fmla="*/ 6301817 w 6895070"/>
              <a:gd name="connsiteY5" fmla="*/ 889880 h 1186506"/>
              <a:gd name="connsiteX6" fmla="*/ 0 w 6895070"/>
              <a:gd name="connsiteY6" fmla="*/ 889880 h 1186506"/>
              <a:gd name="connsiteX7" fmla="*/ 0 w 6895070"/>
              <a:gd name="connsiteY7" fmla="*/ 296627 h 1186506"/>
              <a:gd name="connsiteX0" fmla="*/ 0 w 6895070"/>
              <a:gd name="connsiteY0" fmla="*/ 296627 h 914658"/>
              <a:gd name="connsiteX1" fmla="*/ 6301817 w 6895070"/>
              <a:gd name="connsiteY1" fmla="*/ 296627 h 914658"/>
              <a:gd name="connsiteX2" fmla="*/ 6301817 w 6895070"/>
              <a:gd name="connsiteY2" fmla="*/ 0 h 914658"/>
              <a:gd name="connsiteX3" fmla="*/ 6895070 w 6895070"/>
              <a:gd name="connsiteY3" fmla="*/ 593253 h 914658"/>
              <a:gd name="connsiteX4" fmla="*/ 6338887 w 6895070"/>
              <a:gd name="connsiteY4" fmla="*/ 914658 h 914658"/>
              <a:gd name="connsiteX5" fmla="*/ 6301817 w 6895070"/>
              <a:gd name="connsiteY5" fmla="*/ 889880 h 914658"/>
              <a:gd name="connsiteX6" fmla="*/ 0 w 6895070"/>
              <a:gd name="connsiteY6" fmla="*/ 889880 h 914658"/>
              <a:gd name="connsiteX7" fmla="*/ 0 w 6895070"/>
              <a:gd name="connsiteY7" fmla="*/ 296627 h 91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95070" h="914658">
                <a:moveTo>
                  <a:pt x="0" y="296627"/>
                </a:moveTo>
                <a:lnTo>
                  <a:pt x="6301817" y="296627"/>
                </a:lnTo>
                <a:lnTo>
                  <a:pt x="6301817" y="0"/>
                </a:lnTo>
                <a:lnTo>
                  <a:pt x="6895070" y="593253"/>
                </a:lnTo>
                <a:lnTo>
                  <a:pt x="6338887" y="914658"/>
                </a:lnTo>
                <a:lnTo>
                  <a:pt x="6301817" y="889880"/>
                </a:lnTo>
                <a:lnTo>
                  <a:pt x="0" y="889880"/>
                </a:lnTo>
                <a:lnTo>
                  <a:pt x="0" y="296627"/>
                </a:lnTo>
                <a:close/>
              </a:path>
            </a:pathLst>
          </a:cu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smtClean="0"/>
              <a:t>  		</a:t>
            </a:r>
            <a:r>
              <a:rPr lang="en-US" b="1" spc="50" dirty="0" smtClean="0">
                <a:ln w="0"/>
                <a:solidFill>
                  <a:schemeClr val="bg2"/>
                </a:solidFill>
                <a:effectLst>
                  <a:innerShdw blurRad="63500" dist="50800" dir="13500000">
                    <a:srgbClr val="000000">
                      <a:alpha val="50000"/>
                    </a:srgbClr>
                  </a:innerShdw>
                </a:effectLst>
              </a:rPr>
              <a:t>GROUP </a:t>
            </a:r>
            <a:r>
              <a:rPr lang="en-US" b="1" spc="50" dirty="0">
                <a:ln w="0"/>
                <a:solidFill>
                  <a:schemeClr val="bg2"/>
                </a:solidFill>
                <a:effectLst>
                  <a:innerShdw blurRad="63500" dist="50800" dir="13500000">
                    <a:srgbClr val="000000">
                      <a:alpha val="50000"/>
                    </a:srgbClr>
                  </a:innerShdw>
                </a:effectLst>
              </a:rPr>
              <a:t>1 - CROP PRODUCTION</a:t>
            </a:r>
          </a:p>
        </p:txBody>
      </p:sp>
    </p:spTree>
    <p:extLst>
      <p:ext uri="{BB962C8B-B14F-4D97-AF65-F5344CB8AC3E}">
        <p14:creationId xmlns:p14="http://schemas.microsoft.com/office/powerpoint/2010/main" xmlns="" val="3172888880"/>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prestig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556054"/>
            <a:ext cx="6725933" cy="1281633"/>
          </a:xfrm>
          <a:prstGeom prst="rect">
            <a:avLst/>
          </a:prstGeom>
        </p:spPr>
        <p:txBody>
          <a:bodyPr wrap="square">
            <a:spAutoFit/>
          </a:bodyPr>
          <a:lstStyle/>
          <a:p>
            <a:pPr>
              <a:lnSpc>
                <a:spcPct val="107000"/>
              </a:lnSpc>
              <a:spcAft>
                <a:spcPts val="800"/>
              </a:spcAft>
            </a:pPr>
            <a:r>
              <a:rPr lang="en-US" sz="2400" b="1" dirty="0">
                <a:ea typeface="Calibri" panose="020F0502020204030204" pitchFamily="34" charset="0"/>
                <a:cs typeface="Times New Roman" panose="02020603050405020304" pitchFamily="18" charset="0"/>
              </a:rPr>
              <a:t>By definition we can describe </a:t>
            </a:r>
            <a:r>
              <a:rPr lang="en-US" sz="2400" b="1" dirty="0" smtClean="0">
                <a:ea typeface="Calibri" panose="020F0502020204030204" pitchFamily="34" charset="0"/>
                <a:cs typeface="Times New Roman" panose="02020603050405020304" pitchFamily="18" charset="0"/>
              </a:rPr>
              <a:t>this point in view in agriculture field</a:t>
            </a:r>
            <a:r>
              <a:rPr lang="en-US" b="1" dirty="0" smtClean="0">
                <a:latin typeface="Calibri" panose="020F0502020204030204" pitchFamily="34" charset="0"/>
                <a:ea typeface="Calibri" panose="020F0502020204030204" pitchFamily="34" charset="0"/>
                <a:cs typeface="Times New Roman" panose="02020603050405020304" pitchFamily="18" charset="0"/>
              </a:rPr>
              <a:t> </a:t>
            </a:r>
            <a:r>
              <a:rPr lang="en-US" b="1" dirty="0" smtClean="0">
                <a:solidFill>
                  <a:schemeClr val="accent5">
                    <a:lumMod val="60000"/>
                    <a:lumOff val="40000"/>
                  </a:schemeClr>
                </a:solidFill>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en-US" b="1" dirty="0" smtClean="0">
                <a:latin typeface="Calibri" panose="020F0502020204030204" pitchFamily="34"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396313" y="1293223"/>
            <a:ext cx="9132350" cy="1649811"/>
          </a:xfrm>
          <a:prstGeom prst="rect">
            <a:avLst/>
          </a:prstGeom>
        </p:spPr>
        <p:txBody>
          <a:bodyPr wrap="square">
            <a:spAutoFit/>
          </a:bodyPr>
          <a:lstStyle/>
          <a:p>
            <a:pPr>
              <a:lnSpc>
                <a:spcPct val="107000"/>
              </a:lnSpc>
              <a:spcAft>
                <a:spcPts val="800"/>
              </a:spcAft>
            </a:pPr>
            <a:r>
              <a:rPr lang="en-US" sz="3200" b="1" dirty="0">
                <a:latin typeface="Calibri" panose="020F0502020204030204" pitchFamily="34" charset="0"/>
                <a:ea typeface="Calibri" panose="020F0502020204030204" pitchFamily="34" charset="0"/>
                <a:cs typeface="Times New Roman" panose="02020603050405020304" pitchFamily="18" charset="0"/>
              </a:rPr>
              <a:t>Agriculture extension</a:t>
            </a:r>
            <a:r>
              <a:rPr lang="en-US" sz="3200" dirty="0">
                <a:latin typeface="Calibri" panose="020F0502020204030204" pitchFamily="34" charset="0"/>
                <a:ea typeface="Calibri" panose="020F0502020204030204" pitchFamily="34" charset="0"/>
                <a:cs typeface="Times New Roman" panose="02020603050405020304" pitchFamily="18" charset="0"/>
              </a:rPr>
              <a:t>: is the process of transferring scientific research and new knowledge to the agricultural practices through farmer education.</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p:cNvSpPr/>
          <p:nvPr/>
        </p:nvSpPr>
        <p:spPr>
          <a:xfrm>
            <a:off x="1396313" y="3135087"/>
            <a:ext cx="9823621" cy="2200089"/>
          </a:xfrm>
          <a:prstGeom prst="rect">
            <a:avLst/>
          </a:prstGeom>
        </p:spPr>
        <p:txBody>
          <a:bodyPr wrap="square">
            <a:spAutoFit/>
          </a:bodyPr>
          <a:lstStyle/>
          <a:p>
            <a:pPr>
              <a:lnSpc>
                <a:spcPct val="107000"/>
              </a:lnSpc>
              <a:spcAft>
                <a:spcPts val="800"/>
              </a:spcAft>
            </a:pPr>
            <a:r>
              <a:rPr lang="en-US" sz="3200" b="1" dirty="0">
                <a:latin typeface="Calibri" panose="020F0502020204030204" pitchFamily="34" charset="0"/>
                <a:ea typeface="Calibri" panose="020F0502020204030204" pitchFamily="34" charset="0"/>
                <a:cs typeface="Times New Roman" panose="02020603050405020304" pitchFamily="18" charset="0"/>
              </a:rPr>
              <a:t>Capacity building</a:t>
            </a:r>
            <a:r>
              <a:rPr lang="en-US" sz="3200" dirty="0">
                <a:latin typeface="Calibri" panose="020F0502020204030204" pitchFamily="34" charset="0"/>
                <a:ea typeface="Calibri" panose="020F0502020204030204" pitchFamily="34" charset="0"/>
                <a:cs typeface="Times New Roman" panose="02020603050405020304" pitchFamily="18" charset="0"/>
              </a:rPr>
              <a:t>: Is the process of developing and strengthening the skills, instinct, abilities, processes and resources that organizations and community need to survive, adapt, and thrives fast changing world.</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2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944100" y="5832132"/>
            <a:ext cx="2247900" cy="1038225"/>
          </a:xfrm>
          <a:prstGeom prst="rect">
            <a:avLst/>
          </a:prstGeom>
          <a:noFill/>
          <a:extLst>
            <a:ext uri="{909E8E84-426E-40DD-AFC4-6F175D3DCCD1}">
              <a14:hiddenFill xmlns:a14="http://schemas.microsoft.com/office/drawing/2010/main" xmlns="">
                <a:solidFill>
                  <a:srgbClr val="FFFFFF"/>
                </a:solidFill>
              </a14:hiddenFill>
            </a:ext>
          </a:extLst>
        </p:spPr>
      </p:pic>
      <p:pic>
        <p:nvPicPr>
          <p:cNvPr id="6" name="Picture 2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944100" y="5819775"/>
            <a:ext cx="2247900" cy="1038225"/>
          </a:xfrm>
          <a:prstGeom prst="rect">
            <a:avLst/>
          </a:prstGeom>
          <a:noFill/>
          <a:extLst>
            <a:ext uri="{909E8E84-426E-40DD-AFC4-6F175D3DCCD1}">
              <a14:hiddenFill xmlns:a14="http://schemas.microsoft.com/office/drawing/2010/main" xmlns="">
                <a:solidFill>
                  <a:srgbClr val="FFFFFF"/>
                </a:solidFill>
              </a14:hiddenFill>
            </a:ext>
          </a:extLst>
        </p:spPr>
      </p:pic>
      <p:sp>
        <p:nvSpPr>
          <p:cNvPr id="8" name="Right Arrow 8"/>
          <p:cNvSpPr/>
          <p:nvPr/>
        </p:nvSpPr>
        <p:spPr>
          <a:xfrm>
            <a:off x="-1" y="6042454"/>
            <a:ext cx="6944497" cy="815546"/>
          </a:xfrm>
          <a:custGeom>
            <a:avLst/>
            <a:gdLst>
              <a:gd name="connsiteX0" fmla="*/ 0 w 6895070"/>
              <a:gd name="connsiteY0" fmla="*/ 296627 h 1186506"/>
              <a:gd name="connsiteX1" fmla="*/ 6301817 w 6895070"/>
              <a:gd name="connsiteY1" fmla="*/ 296627 h 1186506"/>
              <a:gd name="connsiteX2" fmla="*/ 6301817 w 6895070"/>
              <a:gd name="connsiteY2" fmla="*/ 0 h 1186506"/>
              <a:gd name="connsiteX3" fmla="*/ 6895070 w 6895070"/>
              <a:gd name="connsiteY3" fmla="*/ 593253 h 1186506"/>
              <a:gd name="connsiteX4" fmla="*/ 6301817 w 6895070"/>
              <a:gd name="connsiteY4" fmla="*/ 1186506 h 1186506"/>
              <a:gd name="connsiteX5" fmla="*/ 6301817 w 6895070"/>
              <a:gd name="connsiteY5" fmla="*/ 889880 h 1186506"/>
              <a:gd name="connsiteX6" fmla="*/ 0 w 6895070"/>
              <a:gd name="connsiteY6" fmla="*/ 889880 h 1186506"/>
              <a:gd name="connsiteX7" fmla="*/ 0 w 6895070"/>
              <a:gd name="connsiteY7" fmla="*/ 296627 h 1186506"/>
              <a:gd name="connsiteX0" fmla="*/ 0 w 6895070"/>
              <a:gd name="connsiteY0" fmla="*/ 296627 h 914658"/>
              <a:gd name="connsiteX1" fmla="*/ 6301817 w 6895070"/>
              <a:gd name="connsiteY1" fmla="*/ 296627 h 914658"/>
              <a:gd name="connsiteX2" fmla="*/ 6301817 w 6895070"/>
              <a:gd name="connsiteY2" fmla="*/ 0 h 914658"/>
              <a:gd name="connsiteX3" fmla="*/ 6895070 w 6895070"/>
              <a:gd name="connsiteY3" fmla="*/ 593253 h 914658"/>
              <a:gd name="connsiteX4" fmla="*/ 6338887 w 6895070"/>
              <a:gd name="connsiteY4" fmla="*/ 914658 h 914658"/>
              <a:gd name="connsiteX5" fmla="*/ 6301817 w 6895070"/>
              <a:gd name="connsiteY5" fmla="*/ 889880 h 914658"/>
              <a:gd name="connsiteX6" fmla="*/ 0 w 6895070"/>
              <a:gd name="connsiteY6" fmla="*/ 889880 h 914658"/>
              <a:gd name="connsiteX7" fmla="*/ 0 w 6895070"/>
              <a:gd name="connsiteY7" fmla="*/ 296627 h 91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95070" h="914658">
                <a:moveTo>
                  <a:pt x="0" y="296627"/>
                </a:moveTo>
                <a:lnTo>
                  <a:pt x="6301817" y="296627"/>
                </a:lnTo>
                <a:lnTo>
                  <a:pt x="6301817" y="0"/>
                </a:lnTo>
                <a:lnTo>
                  <a:pt x="6895070" y="593253"/>
                </a:lnTo>
                <a:lnTo>
                  <a:pt x="6338887" y="914658"/>
                </a:lnTo>
                <a:lnTo>
                  <a:pt x="6301817" y="889880"/>
                </a:lnTo>
                <a:lnTo>
                  <a:pt x="0" y="889880"/>
                </a:lnTo>
                <a:lnTo>
                  <a:pt x="0" y="296627"/>
                </a:lnTo>
                <a:close/>
              </a:path>
            </a:pathLst>
          </a:cu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smtClean="0"/>
              <a:t>  		</a:t>
            </a:r>
            <a:r>
              <a:rPr lang="en-US" b="1" spc="50" dirty="0" smtClean="0">
                <a:ln w="0"/>
                <a:solidFill>
                  <a:schemeClr val="bg2"/>
                </a:solidFill>
                <a:effectLst>
                  <a:innerShdw blurRad="63500" dist="50800" dir="13500000">
                    <a:srgbClr val="000000">
                      <a:alpha val="50000"/>
                    </a:srgbClr>
                  </a:innerShdw>
                </a:effectLst>
              </a:rPr>
              <a:t>GROUP </a:t>
            </a:r>
            <a:r>
              <a:rPr lang="en-US" b="1" spc="50" dirty="0">
                <a:ln w="0"/>
                <a:solidFill>
                  <a:schemeClr val="bg2"/>
                </a:solidFill>
                <a:effectLst>
                  <a:innerShdw blurRad="63500" dist="50800" dir="13500000">
                    <a:srgbClr val="000000">
                      <a:alpha val="50000"/>
                    </a:srgbClr>
                  </a:innerShdw>
                </a:effectLst>
              </a:rPr>
              <a:t>1 - CROP PRODUCTION</a:t>
            </a:r>
          </a:p>
        </p:txBody>
      </p:sp>
    </p:spTree>
    <p:extLst>
      <p:ext uri="{BB962C8B-B14F-4D97-AF65-F5344CB8AC3E}">
        <p14:creationId xmlns:p14="http://schemas.microsoft.com/office/powerpoint/2010/main" xmlns="" val="12733765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8476" y="210061"/>
            <a:ext cx="10181967" cy="5108065"/>
          </a:xfrm>
          <a:prstGeom prst="rect">
            <a:avLst/>
          </a:prstGeom>
        </p:spPr>
        <p:txBody>
          <a:bodyPr wrap="square">
            <a:spAutoFit/>
          </a:bodyPr>
          <a:lstStyle/>
          <a:p>
            <a:pPr>
              <a:lnSpc>
                <a:spcPct val="107000"/>
              </a:lnSpc>
              <a:spcAft>
                <a:spcPts val="800"/>
              </a:spcAft>
            </a:pPr>
            <a:r>
              <a:rPr lang="en-US" sz="3200" b="1" dirty="0">
                <a:latin typeface="Calibri" panose="020F0502020204030204" pitchFamily="34" charset="0"/>
                <a:ea typeface="Calibri" panose="020F0502020204030204" pitchFamily="34" charset="0"/>
                <a:cs typeface="Times New Roman" panose="02020603050405020304" pitchFamily="18" charset="0"/>
              </a:rPr>
              <a:t>Capacity building through training</a:t>
            </a:r>
            <a:r>
              <a:rPr lang="en-US" sz="3200" dirty="0">
                <a:latin typeface="Calibri" panose="020F0502020204030204" pitchFamily="34" charset="0"/>
                <a:ea typeface="Calibri" panose="020F0502020204030204" pitchFamily="34" charset="0"/>
                <a:cs typeface="Times New Roman" panose="02020603050405020304" pitchFamily="18" charset="0"/>
              </a:rPr>
              <a:t>: is the </a:t>
            </a:r>
            <a:r>
              <a:rPr lang="en-US" sz="3200" dirty="0" smtClean="0">
                <a:latin typeface="Calibri" panose="020F0502020204030204" pitchFamily="34" charset="0"/>
                <a:ea typeface="Calibri" panose="020F0502020204030204" pitchFamily="34" charset="0"/>
                <a:cs typeface="Times New Roman" panose="02020603050405020304" pitchFamily="18" charset="0"/>
              </a:rPr>
              <a:t>programs </a:t>
            </a:r>
            <a:r>
              <a:rPr lang="en-US" sz="3200" dirty="0">
                <a:latin typeface="Calibri" panose="020F0502020204030204" pitchFamily="34" charset="0"/>
                <a:ea typeface="Calibri" panose="020F0502020204030204" pitchFamily="34" charset="0"/>
                <a:cs typeface="Times New Roman" panose="02020603050405020304" pitchFamily="18" charset="0"/>
              </a:rPr>
              <a:t>that enable people, communities and organizations to develop, implement and maintain effective social </a:t>
            </a:r>
            <a:r>
              <a:rPr lang="en-US" sz="3200" dirty="0" smtClean="0">
                <a:latin typeface="Calibri" panose="020F0502020204030204" pitchFamily="34" charset="0"/>
                <a:ea typeface="Calibri" panose="020F0502020204030204" pitchFamily="34" charset="0"/>
                <a:cs typeface="Times New Roman" panose="02020603050405020304" pitchFamily="18" charset="0"/>
              </a:rPr>
              <a:t>standards.</a:t>
            </a:r>
          </a:p>
          <a:p>
            <a:pPr>
              <a:lnSpc>
                <a:spcPct val="107000"/>
              </a:lnSpc>
              <a:spcAft>
                <a:spcPts val="800"/>
              </a:spcAft>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3200" b="1" dirty="0">
                <a:latin typeface="Calibri" panose="020F0502020204030204" pitchFamily="34" charset="0"/>
                <a:ea typeface="Calibri" panose="020F0502020204030204" pitchFamily="34" charset="0"/>
                <a:cs typeface="Times New Roman" panose="02020603050405020304" pitchFamily="18" charset="0"/>
              </a:rPr>
              <a:t>Listening</a:t>
            </a:r>
            <a:r>
              <a:rPr lang="en-US" sz="32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3200" dirty="0">
                <a:latin typeface="Calibri" panose="020F0502020204030204" pitchFamily="34" charset="0"/>
                <a:ea typeface="Calibri" panose="020F0502020204030204" pitchFamily="34" charset="0"/>
                <a:cs typeface="Times New Roman" panose="02020603050405020304" pitchFamily="18" charset="0"/>
              </a:rPr>
              <a:t>is a process of receiving, interpreting and reacting to the messages received from the communication sender. Listening is a process involving awareness, reception, and perception.</a:t>
            </a:r>
          </a:p>
          <a:p>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Picture 2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944100" y="5819775"/>
            <a:ext cx="2247900" cy="1038225"/>
          </a:xfrm>
          <a:prstGeom prst="rect">
            <a:avLst/>
          </a:prstGeom>
          <a:noFill/>
          <a:extLst>
            <a:ext uri="{909E8E84-426E-40DD-AFC4-6F175D3DCCD1}">
              <a14:hiddenFill xmlns:a14="http://schemas.microsoft.com/office/drawing/2010/main" xmlns="">
                <a:solidFill>
                  <a:srgbClr val="FFFFFF"/>
                </a:solidFill>
              </a14:hiddenFill>
            </a:ext>
          </a:extLst>
        </p:spPr>
      </p:pic>
      <p:sp>
        <p:nvSpPr>
          <p:cNvPr id="4" name="Right Arrow 8"/>
          <p:cNvSpPr/>
          <p:nvPr/>
        </p:nvSpPr>
        <p:spPr>
          <a:xfrm>
            <a:off x="-1" y="6042454"/>
            <a:ext cx="6944497" cy="815546"/>
          </a:xfrm>
          <a:custGeom>
            <a:avLst/>
            <a:gdLst>
              <a:gd name="connsiteX0" fmla="*/ 0 w 6895070"/>
              <a:gd name="connsiteY0" fmla="*/ 296627 h 1186506"/>
              <a:gd name="connsiteX1" fmla="*/ 6301817 w 6895070"/>
              <a:gd name="connsiteY1" fmla="*/ 296627 h 1186506"/>
              <a:gd name="connsiteX2" fmla="*/ 6301817 w 6895070"/>
              <a:gd name="connsiteY2" fmla="*/ 0 h 1186506"/>
              <a:gd name="connsiteX3" fmla="*/ 6895070 w 6895070"/>
              <a:gd name="connsiteY3" fmla="*/ 593253 h 1186506"/>
              <a:gd name="connsiteX4" fmla="*/ 6301817 w 6895070"/>
              <a:gd name="connsiteY4" fmla="*/ 1186506 h 1186506"/>
              <a:gd name="connsiteX5" fmla="*/ 6301817 w 6895070"/>
              <a:gd name="connsiteY5" fmla="*/ 889880 h 1186506"/>
              <a:gd name="connsiteX6" fmla="*/ 0 w 6895070"/>
              <a:gd name="connsiteY6" fmla="*/ 889880 h 1186506"/>
              <a:gd name="connsiteX7" fmla="*/ 0 w 6895070"/>
              <a:gd name="connsiteY7" fmla="*/ 296627 h 1186506"/>
              <a:gd name="connsiteX0" fmla="*/ 0 w 6895070"/>
              <a:gd name="connsiteY0" fmla="*/ 296627 h 914658"/>
              <a:gd name="connsiteX1" fmla="*/ 6301817 w 6895070"/>
              <a:gd name="connsiteY1" fmla="*/ 296627 h 914658"/>
              <a:gd name="connsiteX2" fmla="*/ 6301817 w 6895070"/>
              <a:gd name="connsiteY2" fmla="*/ 0 h 914658"/>
              <a:gd name="connsiteX3" fmla="*/ 6895070 w 6895070"/>
              <a:gd name="connsiteY3" fmla="*/ 593253 h 914658"/>
              <a:gd name="connsiteX4" fmla="*/ 6338887 w 6895070"/>
              <a:gd name="connsiteY4" fmla="*/ 914658 h 914658"/>
              <a:gd name="connsiteX5" fmla="*/ 6301817 w 6895070"/>
              <a:gd name="connsiteY5" fmla="*/ 889880 h 914658"/>
              <a:gd name="connsiteX6" fmla="*/ 0 w 6895070"/>
              <a:gd name="connsiteY6" fmla="*/ 889880 h 914658"/>
              <a:gd name="connsiteX7" fmla="*/ 0 w 6895070"/>
              <a:gd name="connsiteY7" fmla="*/ 296627 h 91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95070" h="914658">
                <a:moveTo>
                  <a:pt x="0" y="296627"/>
                </a:moveTo>
                <a:lnTo>
                  <a:pt x="6301817" y="296627"/>
                </a:lnTo>
                <a:lnTo>
                  <a:pt x="6301817" y="0"/>
                </a:lnTo>
                <a:lnTo>
                  <a:pt x="6895070" y="593253"/>
                </a:lnTo>
                <a:lnTo>
                  <a:pt x="6338887" y="914658"/>
                </a:lnTo>
                <a:lnTo>
                  <a:pt x="6301817" y="889880"/>
                </a:lnTo>
                <a:lnTo>
                  <a:pt x="0" y="889880"/>
                </a:lnTo>
                <a:lnTo>
                  <a:pt x="0" y="296627"/>
                </a:lnTo>
                <a:close/>
              </a:path>
            </a:pathLst>
          </a:cu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smtClean="0"/>
              <a:t>  		</a:t>
            </a:r>
            <a:r>
              <a:rPr lang="en-US" b="1" spc="50" dirty="0" smtClean="0">
                <a:ln w="0"/>
                <a:solidFill>
                  <a:schemeClr val="bg2"/>
                </a:solidFill>
                <a:effectLst>
                  <a:innerShdw blurRad="63500" dist="50800" dir="13500000">
                    <a:srgbClr val="000000">
                      <a:alpha val="50000"/>
                    </a:srgbClr>
                  </a:innerShdw>
                </a:effectLst>
              </a:rPr>
              <a:t>GROUP </a:t>
            </a:r>
            <a:r>
              <a:rPr lang="en-US" b="1" spc="50" dirty="0">
                <a:ln w="0"/>
                <a:solidFill>
                  <a:schemeClr val="bg2"/>
                </a:solidFill>
                <a:effectLst>
                  <a:innerShdw blurRad="63500" dist="50800" dir="13500000">
                    <a:srgbClr val="000000">
                      <a:alpha val="50000"/>
                    </a:srgbClr>
                  </a:innerShdw>
                </a:effectLst>
              </a:rPr>
              <a:t>1 - CROP PRODUCTION</a:t>
            </a:r>
          </a:p>
        </p:txBody>
      </p:sp>
    </p:spTree>
    <p:extLst>
      <p:ext uri="{BB962C8B-B14F-4D97-AF65-F5344CB8AC3E}">
        <p14:creationId xmlns:p14="http://schemas.microsoft.com/office/powerpoint/2010/main" xmlns="" val="26550618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888275"/>
            <a:ext cx="10972800" cy="5237892"/>
          </a:xfrm>
        </p:spPr>
        <p:txBody>
          <a:bodyPr/>
          <a:lstStyle/>
          <a:p>
            <a:r>
              <a:rPr lang="en-US" b="1" dirty="0" err="1" smtClean="0">
                <a:latin typeface="Times New Roman" panose="02020603050405020304" pitchFamily="18" charset="0"/>
                <a:ea typeface="Calibri" panose="020F0502020204030204" pitchFamily="34" charset="0"/>
              </a:rPr>
              <a:t>Reading</a:t>
            </a:r>
            <a:r>
              <a:rPr lang="en-US" b="1" dirty="0" err="1" smtClean="0">
                <a:solidFill>
                  <a:srgbClr val="000000"/>
                </a:solidFill>
                <a:latin typeface="Times New Roman" panose="02020603050405020304" pitchFamily="18" charset="0"/>
                <a:ea typeface="Calibri" panose="020F0502020204030204" pitchFamily="34" charset="0"/>
              </a:rPr>
              <a:t>:</a:t>
            </a:r>
            <a:r>
              <a:rPr lang="en-US" dirty="0" err="1" smtClean="0">
                <a:solidFill>
                  <a:srgbClr val="000000"/>
                </a:solidFill>
                <a:ea typeface="Calibri" panose="020F0502020204030204" pitchFamily="34" charset="0"/>
              </a:rPr>
              <a:t>It</a:t>
            </a:r>
            <a:r>
              <a:rPr lang="en-US" dirty="0" smtClean="0">
                <a:solidFill>
                  <a:srgbClr val="000000"/>
                </a:solidFill>
                <a:ea typeface="Calibri" panose="020F0502020204030204" pitchFamily="34" charset="0"/>
              </a:rPr>
              <a:t> </a:t>
            </a:r>
            <a:r>
              <a:rPr lang="en-US" dirty="0">
                <a:solidFill>
                  <a:srgbClr val="000000"/>
                </a:solidFill>
                <a:ea typeface="Calibri" panose="020F0502020204030204" pitchFamily="34" charset="0"/>
              </a:rPr>
              <a:t>is a visual process: Eye movement, eye span, and perception </a:t>
            </a:r>
            <a:r>
              <a:rPr lang="en-US" dirty="0" smtClean="0">
                <a:solidFill>
                  <a:srgbClr val="000000"/>
                </a:solidFill>
                <a:ea typeface="Calibri" panose="020F0502020204030204" pitchFamily="34" charset="0"/>
              </a:rPr>
              <a:t>span</a:t>
            </a:r>
            <a:r>
              <a:rPr lang="en-US" dirty="0" smtClean="0">
                <a:solidFill>
                  <a:srgbClr val="000000"/>
                </a:solidFill>
                <a:latin typeface="Times New Roman" panose="02020603050405020304" pitchFamily="18" charset="0"/>
                <a:ea typeface="Calibri" panose="020F0502020204030204" pitchFamily="34" charset="0"/>
              </a:rPr>
              <a:t>. </a:t>
            </a:r>
            <a:r>
              <a:rPr lang="en-US" dirty="0" smtClean="0">
                <a:latin typeface="Calibri" panose="020F0502020204030204" pitchFamily="34" charset="0"/>
                <a:ea typeface="Calibri" panose="020F0502020204030204" pitchFamily="34" charset="0"/>
                <a:cs typeface="Times New Roman" panose="02020603050405020304" pitchFamily="18" charset="0"/>
              </a:rPr>
              <a:t>It is a brain process, word resources (or) vocabulary, background </a:t>
            </a:r>
            <a:r>
              <a:rPr lang="en-US" dirty="0" err="1" smtClean="0">
                <a:latin typeface="Calibri" panose="020F0502020204030204" pitchFamily="34" charset="0"/>
                <a:ea typeface="Calibri" panose="020F0502020204030204" pitchFamily="34" charset="0"/>
                <a:cs typeface="Times New Roman" panose="02020603050405020304" pitchFamily="18" charset="0"/>
              </a:rPr>
              <a:t>knowledge,etc</a:t>
            </a:r>
            <a:r>
              <a:rPr lang="en-US" dirty="0" smtClean="0">
                <a:latin typeface="Calibri" panose="020F0502020204030204" pitchFamily="34" charset="0"/>
                <a:ea typeface="Calibri" panose="020F0502020204030204" pitchFamily="34" charset="0"/>
                <a:cs typeface="Times New Roman" panose="02020603050405020304" pitchFamily="18" charset="0"/>
              </a:rPr>
              <a:t>.</a:t>
            </a:r>
          </a:p>
          <a:p>
            <a:endParaRPr lang="en-US" dirty="0">
              <a:latin typeface="Calibri" panose="020F0502020204030204" pitchFamily="34" charset="0"/>
              <a:cs typeface="Times New Roman" panose="02020603050405020304" pitchFamily="18" charset="0"/>
            </a:endParaRPr>
          </a:p>
          <a:p>
            <a:pPr>
              <a:buNone/>
            </a:pPr>
            <a:r>
              <a:rPr lang="en-US" dirty="0" smtClean="0">
                <a:latin typeface="Calibri" panose="020F0502020204030204" pitchFamily="34" charset="0"/>
                <a:ea typeface="Calibri" panose="020F0502020204030204" pitchFamily="34" charset="0"/>
                <a:cs typeface="Times New Roman" panose="02020603050405020304" pitchFamily="18" charset="0"/>
              </a:rPr>
              <a:t>Capacity building is vital for farmers in increasing production where extension agents try to train them how they can adopt new innovation which is in existence.</a:t>
            </a:r>
            <a:endParaRPr lang="en-US" dirty="0"/>
          </a:p>
        </p:txBody>
      </p:sp>
      <p:sp>
        <p:nvSpPr>
          <p:cNvPr id="4" name="Right Arrow 8"/>
          <p:cNvSpPr/>
          <p:nvPr/>
        </p:nvSpPr>
        <p:spPr>
          <a:xfrm>
            <a:off x="-1" y="6042454"/>
            <a:ext cx="6944497" cy="815546"/>
          </a:xfrm>
          <a:custGeom>
            <a:avLst/>
            <a:gdLst>
              <a:gd name="connsiteX0" fmla="*/ 0 w 6895070"/>
              <a:gd name="connsiteY0" fmla="*/ 296627 h 1186506"/>
              <a:gd name="connsiteX1" fmla="*/ 6301817 w 6895070"/>
              <a:gd name="connsiteY1" fmla="*/ 296627 h 1186506"/>
              <a:gd name="connsiteX2" fmla="*/ 6301817 w 6895070"/>
              <a:gd name="connsiteY2" fmla="*/ 0 h 1186506"/>
              <a:gd name="connsiteX3" fmla="*/ 6895070 w 6895070"/>
              <a:gd name="connsiteY3" fmla="*/ 593253 h 1186506"/>
              <a:gd name="connsiteX4" fmla="*/ 6301817 w 6895070"/>
              <a:gd name="connsiteY4" fmla="*/ 1186506 h 1186506"/>
              <a:gd name="connsiteX5" fmla="*/ 6301817 w 6895070"/>
              <a:gd name="connsiteY5" fmla="*/ 889880 h 1186506"/>
              <a:gd name="connsiteX6" fmla="*/ 0 w 6895070"/>
              <a:gd name="connsiteY6" fmla="*/ 889880 h 1186506"/>
              <a:gd name="connsiteX7" fmla="*/ 0 w 6895070"/>
              <a:gd name="connsiteY7" fmla="*/ 296627 h 1186506"/>
              <a:gd name="connsiteX0" fmla="*/ 0 w 6895070"/>
              <a:gd name="connsiteY0" fmla="*/ 296627 h 914658"/>
              <a:gd name="connsiteX1" fmla="*/ 6301817 w 6895070"/>
              <a:gd name="connsiteY1" fmla="*/ 296627 h 914658"/>
              <a:gd name="connsiteX2" fmla="*/ 6301817 w 6895070"/>
              <a:gd name="connsiteY2" fmla="*/ 0 h 914658"/>
              <a:gd name="connsiteX3" fmla="*/ 6895070 w 6895070"/>
              <a:gd name="connsiteY3" fmla="*/ 593253 h 914658"/>
              <a:gd name="connsiteX4" fmla="*/ 6338887 w 6895070"/>
              <a:gd name="connsiteY4" fmla="*/ 914658 h 914658"/>
              <a:gd name="connsiteX5" fmla="*/ 6301817 w 6895070"/>
              <a:gd name="connsiteY5" fmla="*/ 889880 h 914658"/>
              <a:gd name="connsiteX6" fmla="*/ 0 w 6895070"/>
              <a:gd name="connsiteY6" fmla="*/ 889880 h 914658"/>
              <a:gd name="connsiteX7" fmla="*/ 0 w 6895070"/>
              <a:gd name="connsiteY7" fmla="*/ 296627 h 91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95070" h="914658">
                <a:moveTo>
                  <a:pt x="0" y="296627"/>
                </a:moveTo>
                <a:lnTo>
                  <a:pt x="6301817" y="296627"/>
                </a:lnTo>
                <a:lnTo>
                  <a:pt x="6301817" y="0"/>
                </a:lnTo>
                <a:lnTo>
                  <a:pt x="6895070" y="593253"/>
                </a:lnTo>
                <a:lnTo>
                  <a:pt x="6338887" y="914658"/>
                </a:lnTo>
                <a:lnTo>
                  <a:pt x="6301817" y="889880"/>
                </a:lnTo>
                <a:lnTo>
                  <a:pt x="0" y="889880"/>
                </a:lnTo>
                <a:lnTo>
                  <a:pt x="0" y="296627"/>
                </a:lnTo>
                <a:close/>
              </a:path>
            </a:pathLst>
          </a:cu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smtClean="0"/>
              <a:t>  		</a:t>
            </a:r>
            <a:r>
              <a:rPr lang="en-US" b="1" spc="50" dirty="0" smtClean="0">
                <a:ln w="0"/>
                <a:solidFill>
                  <a:schemeClr val="bg2"/>
                </a:solidFill>
                <a:effectLst>
                  <a:innerShdw blurRad="63500" dist="50800" dir="13500000">
                    <a:srgbClr val="000000">
                      <a:alpha val="50000"/>
                    </a:srgbClr>
                  </a:innerShdw>
                </a:effectLst>
              </a:rPr>
              <a:t>GROUP </a:t>
            </a:r>
            <a:r>
              <a:rPr lang="en-US" b="1" spc="50" dirty="0">
                <a:ln w="0"/>
                <a:solidFill>
                  <a:schemeClr val="bg2"/>
                </a:solidFill>
                <a:effectLst>
                  <a:innerShdw blurRad="63500" dist="50800" dir="13500000">
                    <a:srgbClr val="000000">
                      <a:alpha val="50000"/>
                    </a:srgbClr>
                  </a:innerShdw>
                </a:effectLst>
              </a:rPr>
              <a:t>1 - CROP PRODUCTION</a:t>
            </a:r>
          </a:p>
        </p:txBody>
      </p:sp>
      <p:pic>
        <p:nvPicPr>
          <p:cNvPr id="5" name="Picture 2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944100" y="5819775"/>
            <a:ext cx="2247900" cy="1038225"/>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0080" y="1397726"/>
            <a:ext cx="10215153" cy="3751668"/>
          </a:xfrm>
          <a:prstGeom prst="rect">
            <a:avLst/>
          </a:prstGeom>
        </p:spPr>
        <p:txBody>
          <a:bodyPr wrap="square">
            <a:spAutoFit/>
          </a:bodyPr>
          <a:lstStyle/>
          <a:p>
            <a:pPr>
              <a:lnSpc>
                <a:spcPct val="107000"/>
              </a:lnSpc>
              <a:spcAft>
                <a:spcPts val="800"/>
              </a:spcAft>
            </a:pPr>
            <a:r>
              <a:rPr lang="en-US" sz="3600" dirty="0" smtClean="0">
                <a:latin typeface="Calibri" panose="020F0502020204030204" pitchFamily="34" charset="0"/>
                <a:ea typeface="Calibri" panose="020F0502020204030204" pitchFamily="34" charset="0"/>
                <a:cs typeface="Times New Roman" panose="02020603050405020304" pitchFamily="18" charset="0"/>
              </a:rPr>
              <a:t> </a:t>
            </a:r>
            <a:r>
              <a:rPr lang="en-US" sz="3600" dirty="0">
                <a:latin typeface="Calibri" panose="020F0502020204030204" pitchFamily="34" charset="0"/>
                <a:ea typeface="Calibri" panose="020F0502020204030204" pitchFamily="34" charset="0"/>
                <a:cs typeface="Times New Roman" panose="02020603050405020304" pitchFamily="18" charset="0"/>
              </a:rPr>
              <a:t>During training, the effectiveness of communication skills </a:t>
            </a:r>
            <a:r>
              <a:rPr lang="en-US" sz="3600" dirty="0" smtClean="0">
                <a:latin typeface="Calibri" panose="020F0502020204030204" pitchFamily="34" charset="0"/>
                <a:ea typeface="Calibri" panose="020F0502020204030204" pitchFamily="34" charset="0"/>
                <a:cs typeface="Times New Roman" panose="02020603050405020304" pitchFamily="18" charset="0"/>
              </a:rPr>
              <a:t>(</a:t>
            </a:r>
            <a:r>
              <a:rPr lang="en-US" sz="3600" dirty="0" smtClean="0">
                <a:latin typeface="Calibri" panose="020F0502020204030204" pitchFamily="34" charset="0"/>
                <a:ea typeface="Calibri" panose="020F0502020204030204" pitchFamily="34" charset="0"/>
                <a:cs typeface="Times New Roman" panose="02020603050405020304" pitchFamily="18" charset="0"/>
              </a:rPr>
              <a:t>listening</a:t>
            </a:r>
            <a:r>
              <a:rPr lang="en-US" sz="3600" dirty="0">
                <a:latin typeface="Calibri" panose="020F0502020204030204" pitchFamily="34" charset="0"/>
                <a:ea typeface="Calibri" panose="020F0502020204030204" pitchFamily="34" charset="0"/>
                <a:cs typeface="Times New Roman" panose="02020603050405020304" pitchFamily="18" charset="0"/>
              </a:rPr>
              <a:t>, reading skills </a:t>
            </a:r>
            <a:r>
              <a:rPr lang="en-US" sz="3600" dirty="0" smtClean="0">
                <a:latin typeface="Calibri" panose="020F0502020204030204" pitchFamily="34" charset="0"/>
                <a:ea typeface="Calibri" panose="020F0502020204030204" pitchFamily="34" charset="0"/>
                <a:cs typeface="Times New Roman" panose="02020603050405020304" pitchFamily="18" charset="0"/>
              </a:rPr>
              <a:t>)are </a:t>
            </a:r>
            <a:r>
              <a:rPr lang="en-US" sz="3600" dirty="0">
                <a:latin typeface="Calibri" panose="020F0502020204030204" pitchFamily="34" charset="0"/>
                <a:ea typeface="Calibri" panose="020F0502020204030204" pitchFamily="34" charset="0"/>
                <a:cs typeface="Times New Roman" panose="02020603050405020304" pitchFamily="18" charset="0"/>
              </a:rPr>
              <a:t>necessary for making information to be easy transferred. </a:t>
            </a:r>
            <a:endParaRPr lang="en-US" sz="3600" dirty="0" smtClean="0">
              <a:latin typeface="Calibri" panose="020F0502020204030204" pitchFamily="34" charset="0"/>
              <a:ea typeface="Calibri" panose="020F0502020204030204" pitchFamily="34" charset="0"/>
              <a:cs typeface="Times New Roman" panose="02020603050405020304" pitchFamily="18" charset="0"/>
            </a:endParaRPr>
          </a:p>
          <a:p>
            <a:pPr marL="571500" indent="-571500">
              <a:lnSpc>
                <a:spcPct val="107000"/>
              </a:lnSpc>
              <a:spcAft>
                <a:spcPts val="800"/>
              </a:spcAft>
              <a:buFont typeface="Wingdings" panose="05000000000000000000" pitchFamily="2" charset="2"/>
              <a:buChar char="Ø"/>
            </a:pPr>
            <a:r>
              <a:rPr lang="en-US" sz="3600" dirty="0" smtClean="0">
                <a:latin typeface="Calibri" panose="020F0502020204030204" pitchFamily="34" charset="0"/>
                <a:ea typeface="Calibri" panose="020F0502020204030204" pitchFamily="34" charset="0"/>
                <a:cs typeface="Times New Roman" panose="02020603050405020304" pitchFamily="18" charset="0"/>
              </a:rPr>
              <a:t>The </a:t>
            </a:r>
            <a:r>
              <a:rPr lang="en-US" sz="3600" dirty="0">
                <a:latin typeface="Calibri" panose="020F0502020204030204" pitchFamily="34" charset="0"/>
                <a:ea typeface="Calibri" panose="020F0502020204030204" pitchFamily="34" charset="0"/>
                <a:cs typeface="Times New Roman" panose="02020603050405020304" pitchFamily="18" charset="0"/>
              </a:rPr>
              <a:t>followings are the features of effective listening and reading skills in capacity building of agriculture extension functionaries.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Picture 2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944100" y="5819775"/>
            <a:ext cx="2247900" cy="1038225"/>
          </a:xfrm>
          <a:prstGeom prst="rect">
            <a:avLst/>
          </a:prstGeom>
          <a:noFill/>
          <a:extLst>
            <a:ext uri="{909E8E84-426E-40DD-AFC4-6F175D3DCCD1}">
              <a14:hiddenFill xmlns:a14="http://schemas.microsoft.com/office/drawing/2010/main" xmlns="">
                <a:solidFill>
                  <a:srgbClr val="FFFFFF"/>
                </a:solidFill>
              </a14:hiddenFill>
            </a:ext>
          </a:extLst>
        </p:spPr>
      </p:pic>
      <p:sp>
        <p:nvSpPr>
          <p:cNvPr id="4" name="Right Arrow 8"/>
          <p:cNvSpPr/>
          <p:nvPr/>
        </p:nvSpPr>
        <p:spPr>
          <a:xfrm>
            <a:off x="-1" y="6042454"/>
            <a:ext cx="6944497" cy="815546"/>
          </a:xfrm>
          <a:custGeom>
            <a:avLst/>
            <a:gdLst>
              <a:gd name="connsiteX0" fmla="*/ 0 w 6895070"/>
              <a:gd name="connsiteY0" fmla="*/ 296627 h 1186506"/>
              <a:gd name="connsiteX1" fmla="*/ 6301817 w 6895070"/>
              <a:gd name="connsiteY1" fmla="*/ 296627 h 1186506"/>
              <a:gd name="connsiteX2" fmla="*/ 6301817 w 6895070"/>
              <a:gd name="connsiteY2" fmla="*/ 0 h 1186506"/>
              <a:gd name="connsiteX3" fmla="*/ 6895070 w 6895070"/>
              <a:gd name="connsiteY3" fmla="*/ 593253 h 1186506"/>
              <a:gd name="connsiteX4" fmla="*/ 6301817 w 6895070"/>
              <a:gd name="connsiteY4" fmla="*/ 1186506 h 1186506"/>
              <a:gd name="connsiteX5" fmla="*/ 6301817 w 6895070"/>
              <a:gd name="connsiteY5" fmla="*/ 889880 h 1186506"/>
              <a:gd name="connsiteX6" fmla="*/ 0 w 6895070"/>
              <a:gd name="connsiteY6" fmla="*/ 889880 h 1186506"/>
              <a:gd name="connsiteX7" fmla="*/ 0 w 6895070"/>
              <a:gd name="connsiteY7" fmla="*/ 296627 h 1186506"/>
              <a:gd name="connsiteX0" fmla="*/ 0 w 6895070"/>
              <a:gd name="connsiteY0" fmla="*/ 296627 h 914658"/>
              <a:gd name="connsiteX1" fmla="*/ 6301817 w 6895070"/>
              <a:gd name="connsiteY1" fmla="*/ 296627 h 914658"/>
              <a:gd name="connsiteX2" fmla="*/ 6301817 w 6895070"/>
              <a:gd name="connsiteY2" fmla="*/ 0 h 914658"/>
              <a:gd name="connsiteX3" fmla="*/ 6895070 w 6895070"/>
              <a:gd name="connsiteY3" fmla="*/ 593253 h 914658"/>
              <a:gd name="connsiteX4" fmla="*/ 6338887 w 6895070"/>
              <a:gd name="connsiteY4" fmla="*/ 914658 h 914658"/>
              <a:gd name="connsiteX5" fmla="*/ 6301817 w 6895070"/>
              <a:gd name="connsiteY5" fmla="*/ 889880 h 914658"/>
              <a:gd name="connsiteX6" fmla="*/ 0 w 6895070"/>
              <a:gd name="connsiteY6" fmla="*/ 889880 h 914658"/>
              <a:gd name="connsiteX7" fmla="*/ 0 w 6895070"/>
              <a:gd name="connsiteY7" fmla="*/ 296627 h 91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95070" h="914658">
                <a:moveTo>
                  <a:pt x="0" y="296627"/>
                </a:moveTo>
                <a:lnTo>
                  <a:pt x="6301817" y="296627"/>
                </a:lnTo>
                <a:lnTo>
                  <a:pt x="6301817" y="0"/>
                </a:lnTo>
                <a:lnTo>
                  <a:pt x="6895070" y="593253"/>
                </a:lnTo>
                <a:lnTo>
                  <a:pt x="6338887" y="914658"/>
                </a:lnTo>
                <a:lnTo>
                  <a:pt x="6301817" y="889880"/>
                </a:lnTo>
                <a:lnTo>
                  <a:pt x="0" y="889880"/>
                </a:lnTo>
                <a:lnTo>
                  <a:pt x="0" y="296627"/>
                </a:lnTo>
                <a:close/>
              </a:path>
            </a:pathLst>
          </a:cu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smtClean="0"/>
              <a:t>  		</a:t>
            </a:r>
            <a:r>
              <a:rPr lang="en-US" b="1" spc="50" dirty="0" smtClean="0">
                <a:ln w="0"/>
                <a:solidFill>
                  <a:schemeClr val="bg2"/>
                </a:solidFill>
                <a:effectLst>
                  <a:innerShdw blurRad="63500" dist="50800" dir="13500000">
                    <a:srgbClr val="000000">
                      <a:alpha val="50000"/>
                    </a:srgbClr>
                  </a:innerShdw>
                </a:effectLst>
              </a:rPr>
              <a:t>GROUP </a:t>
            </a:r>
            <a:r>
              <a:rPr lang="en-US" b="1" spc="50" dirty="0">
                <a:ln w="0"/>
                <a:solidFill>
                  <a:schemeClr val="bg2"/>
                </a:solidFill>
                <a:effectLst>
                  <a:innerShdw blurRad="63500" dist="50800" dir="13500000">
                    <a:srgbClr val="000000">
                      <a:alpha val="50000"/>
                    </a:srgbClr>
                  </a:innerShdw>
                </a:effectLst>
              </a:rPr>
              <a:t>1 - CROP PRODUCTION</a:t>
            </a:r>
          </a:p>
        </p:txBody>
      </p:sp>
    </p:spTree>
    <p:extLst>
      <p:ext uri="{BB962C8B-B14F-4D97-AF65-F5344CB8AC3E}">
        <p14:creationId xmlns:p14="http://schemas.microsoft.com/office/powerpoint/2010/main" xmlns="" val="27857422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23319" y="172995"/>
            <a:ext cx="6518508" cy="658835"/>
          </a:xfrm>
          <a:prstGeom prst="rect">
            <a:avLst/>
          </a:prstGeom>
        </p:spPr>
        <p:txBody>
          <a:bodyPr wrap="square">
            <a:spAutoFit/>
          </a:bodyPr>
          <a:lstStyle/>
          <a:p>
            <a:pPr marL="342900" marR="0" lvl="0" indent="-342900">
              <a:lnSpc>
                <a:spcPct val="107000"/>
              </a:lnSpc>
              <a:spcBef>
                <a:spcPts val="0"/>
              </a:spcBef>
              <a:spcAft>
                <a:spcPts val="800"/>
              </a:spcAft>
              <a:buFont typeface="+mj-lt"/>
              <a:buAutoNum type="romanUcPeriod"/>
            </a:pPr>
            <a:r>
              <a:rPr lang="en-US" sz="3600" b="1" dirty="0">
                <a:latin typeface="Calibri" panose="020F0502020204030204" pitchFamily="34" charset="0"/>
                <a:ea typeface="Calibri" panose="020F0502020204030204" pitchFamily="34" charset="0"/>
                <a:cs typeface="Times New Roman" panose="02020603050405020304" pitchFamily="18" charset="0"/>
              </a:rPr>
              <a:t>Effective Listening Techniques</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087393" y="1680519"/>
            <a:ext cx="9846217" cy="3422091"/>
          </a:xfrm>
          <a:prstGeom prst="rect">
            <a:avLst/>
          </a:prstGeom>
        </p:spPr>
        <p:txBody>
          <a:bodyPr wrap="square">
            <a:spAutoFit/>
          </a:bodyPr>
          <a:lstStyle/>
          <a:p>
            <a:pPr marL="342900" marR="0" lvl="0" indent="-342900">
              <a:lnSpc>
                <a:spcPct val="107000"/>
              </a:lnSpc>
              <a:spcBef>
                <a:spcPts val="0"/>
              </a:spcBef>
              <a:spcAft>
                <a:spcPts val="800"/>
              </a:spcAft>
              <a:buFont typeface="+mj-lt"/>
              <a:buAutoNum type="alphaLcParenR"/>
            </a:pPr>
            <a:r>
              <a:rPr lang="en-US" sz="28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Stop talking: </a:t>
            </a:r>
            <a:r>
              <a:rPr lang="en-US" sz="2800" dirty="0">
                <a:latin typeface="Calibri" panose="020F0502020204030204" pitchFamily="34" charset="0"/>
                <a:ea typeface="Calibri" panose="020F0502020204030204" pitchFamily="34" charset="0"/>
                <a:cs typeface="Times New Roman" panose="02020603050405020304" pitchFamily="18" charset="0"/>
              </a:rPr>
              <a:t>when you stop talking, you are able to bring your mind back to regular thinking. During training it is important to stop the conversation between the individuals, so that the condition of total silence is created and maintained, only the trainer remains speaks. </a:t>
            </a:r>
            <a:endParaRPr lang="en-US" sz="2800" dirty="0" smtClean="0">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800"/>
              </a:spcAft>
            </a:pPr>
            <a:r>
              <a:rPr lang="en-US" sz="2800" dirty="0" smtClean="0">
                <a:latin typeface="Calibri" panose="020F0502020204030204" pitchFamily="34" charset="0"/>
                <a:ea typeface="Calibri" panose="020F0502020204030204" pitchFamily="34" charset="0"/>
                <a:cs typeface="Times New Roman" panose="02020603050405020304" pitchFamily="18" charset="0"/>
              </a:rPr>
              <a:t>As </a:t>
            </a:r>
            <a:r>
              <a:rPr lang="en-US" sz="2800" dirty="0">
                <a:latin typeface="Calibri" panose="020F0502020204030204" pitchFamily="34" charset="0"/>
                <a:ea typeface="Calibri" panose="020F0502020204030204" pitchFamily="34" charset="0"/>
                <a:cs typeface="Times New Roman" panose="02020603050405020304" pitchFamily="18" charset="0"/>
              </a:rPr>
              <a:t>a result the message in capacity building (e.g.: new method of farming system) delivers at great percentage.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2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944100" y="5819775"/>
            <a:ext cx="2247900" cy="1038225"/>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ight Arrow 8"/>
          <p:cNvSpPr/>
          <p:nvPr/>
        </p:nvSpPr>
        <p:spPr>
          <a:xfrm>
            <a:off x="-1" y="6042454"/>
            <a:ext cx="6944497" cy="815546"/>
          </a:xfrm>
          <a:custGeom>
            <a:avLst/>
            <a:gdLst>
              <a:gd name="connsiteX0" fmla="*/ 0 w 6895070"/>
              <a:gd name="connsiteY0" fmla="*/ 296627 h 1186506"/>
              <a:gd name="connsiteX1" fmla="*/ 6301817 w 6895070"/>
              <a:gd name="connsiteY1" fmla="*/ 296627 h 1186506"/>
              <a:gd name="connsiteX2" fmla="*/ 6301817 w 6895070"/>
              <a:gd name="connsiteY2" fmla="*/ 0 h 1186506"/>
              <a:gd name="connsiteX3" fmla="*/ 6895070 w 6895070"/>
              <a:gd name="connsiteY3" fmla="*/ 593253 h 1186506"/>
              <a:gd name="connsiteX4" fmla="*/ 6301817 w 6895070"/>
              <a:gd name="connsiteY4" fmla="*/ 1186506 h 1186506"/>
              <a:gd name="connsiteX5" fmla="*/ 6301817 w 6895070"/>
              <a:gd name="connsiteY5" fmla="*/ 889880 h 1186506"/>
              <a:gd name="connsiteX6" fmla="*/ 0 w 6895070"/>
              <a:gd name="connsiteY6" fmla="*/ 889880 h 1186506"/>
              <a:gd name="connsiteX7" fmla="*/ 0 w 6895070"/>
              <a:gd name="connsiteY7" fmla="*/ 296627 h 1186506"/>
              <a:gd name="connsiteX0" fmla="*/ 0 w 6895070"/>
              <a:gd name="connsiteY0" fmla="*/ 296627 h 914658"/>
              <a:gd name="connsiteX1" fmla="*/ 6301817 w 6895070"/>
              <a:gd name="connsiteY1" fmla="*/ 296627 h 914658"/>
              <a:gd name="connsiteX2" fmla="*/ 6301817 w 6895070"/>
              <a:gd name="connsiteY2" fmla="*/ 0 h 914658"/>
              <a:gd name="connsiteX3" fmla="*/ 6895070 w 6895070"/>
              <a:gd name="connsiteY3" fmla="*/ 593253 h 914658"/>
              <a:gd name="connsiteX4" fmla="*/ 6338887 w 6895070"/>
              <a:gd name="connsiteY4" fmla="*/ 914658 h 914658"/>
              <a:gd name="connsiteX5" fmla="*/ 6301817 w 6895070"/>
              <a:gd name="connsiteY5" fmla="*/ 889880 h 914658"/>
              <a:gd name="connsiteX6" fmla="*/ 0 w 6895070"/>
              <a:gd name="connsiteY6" fmla="*/ 889880 h 914658"/>
              <a:gd name="connsiteX7" fmla="*/ 0 w 6895070"/>
              <a:gd name="connsiteY7" fmla="*/ 296627 h 91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95070" h="914658">
                <a:moveTo>
                  <a:pt x="0" y="296627"/>
                </a:moveTo>
                <a:lnTo>
                  <a:pt x="6301817" y="296627"/>
                </a:lnTo>
                <a:lnTo>
                  <a:pt x="6301817" y="0"/>
                </a:lnTo>
                <a:lnTo>
                  <a:pt x="6895070" y="593253"/>
                </a:lnTo>
                <a:lnTo>
                  <a:pt x="6338887" y="914658"/>
                </a:lnTo>
                <a:lnTo>
                  <a:pt x="6301817" y="889880"/>
                </a:lnTo>
                <a:lnTo>
                  <a:pt x="0" y="889880"/>
                </a:lnTo>
                <a:lnTo>
                  <a:pt x="0" y="296627"/>
                </a:lnTo>
                <a:close/>
              </a:path>
            </a:pathLst>
          </a:cu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dirty="0" smtClean="0"/>
              <a:t>  		</a:t>
            </a:r>
            <a:r>
              <a:rPr lang="en-US" b="1" spc="50" dirty="0" smtClean="0">
                <a:ln w="0"/>
                <a:solidFill>
                  <a:schemeClr val="bg2"/>
                </a:solidFill>
                <a:effectLst>
                  <a:innerShdw blurRad="63500" dist="50800" dir="13500000">
                    <a:srgbClr val="000000">
                      <a:alpha val="50000"/>
                    </a:srgbClr>
                  </a:innerShdw>
                </a:effectLst>
              </a:rPr>
              <a:t>GROUP </a:t>
            </a:r>
            <a:r>
              <a:rPr lang="en-US" b="1" spc="50" dirty="0">
                <a:ln w="0"/>
                <a:solidFill>
                  <a:schemeClr val="bg2"/>
                </a:solidFill>
                <a:effectLst>
                  <a:innerShdw blurRad="63500" dist="50800" dir="13500000">
                    <a:srgbClr val="000000">
                      <a:alpha val="50000"/>
                    </a:srgbClr>
                  </a:innerShdw>
                </a:effectLst>
              </a:rPr>
              <a:t>1 - CROP PRODUCTION</a:t>
            </a:r>
          </a:p>
        </p:txBody>
      </p:sp>
    </p:spTree>
    <p:extLst>
      <p:ext uri="{BB962C8B-B14F-4D97-AF65-F5344CB8AC3E}">
        <p14:creationId xmlns:p14="http://schemas.microsoft.com/office/powerpoint/2010/main" xmlns="" val="5401550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278</TotalTime>
  <Words>1372</Words>
  <Application>Microsoft Office PowerPoint</Application>
  <PresentationFormat>Custom</PresentationFormat>
  <Paragraphs>99</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Slide 1</vt:lpstr>
      <vt:lpstr>Slide 2</vt:lpstr>
      <vt:lpstr>Slide 3</vt:lpstr>
      <vt:lpstr>Topic: CAPACITY BUILDING THROUGHT TRAINING IS THE ONE OF THE IMPORTANT DIMENSION FUNCTIONARY. OUTLINE IN DETAILS, THE EFFECTIVENES OF LISTENING AND READING SKILLS INCAPACITY BUILDING OF EXTENSION FUCTIONARITIES?  </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Jean de</dc:creator>
  <cp:lastModifiedBy>student</cp:lastModifiedBy>
  <cp:revision>23</cp:revision>
  <dcterms:created xsi:type="dcterms:W3CDTF">2020-10-30T08:24:48Z</dcterms:created>
  <dcterms:modified xsi:type="dcterms:W3CDTF">2020-10-30T15:29:34Z</dcterms:modified>
</cp:coreProperties>
</file>