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58" r:id="rId5"/>
    <p:sldId id="259" r:id="rId6"/>
    <p:sldId id="260" r:id="rId7"/>
    <p:sldId id="261" r:id="rId8"/>
    <p:sldId id="262" r:id="rId9"/>
    <p:sldId id="265" r:id="rId10"/>
    <p:sldId id="264" r:id="rId11"/>
    <p:sldId id="263" r:id="rId12"/>
    <p:sldId id="266" r:id="rId13"/>
    <p:sldId id="269" r:id="rId14"/>
    <p:sldId id="267" r:id="rId15"/>
    <p:sldId id="268" r:id="rId16"/>
    <p:sldId id="270" r:id="rId17"/>
    <p:sldId id="271"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0" d="100"/>
          <a:sy n="60" d="100"/>
        </p:scale>
        <p:origin x="516" y="6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C20B20-FAFA-4320-985B-E6341DD699FF}" type="datetimeFigureOut">
              <a:rPr lang="en-US" smtClean="0"/>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19486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20B20-FAFA-4320-985B-E6341DD699FF}" type="datetimeFigureOut">
              <a:rPr lang="en-US" smtClean="0"/>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74137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20B20-FAFA-4320-985B-E6341DD699FF}" type="datetimeFigureOut">
              <a:rPr lang="en-US" smtClean="0"/>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83332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20B20-FAFA-4320-985B-E6341DD699FF}" type="datetimeFigureOut">
              <a:rPr lang="en-US" smtClean="0"/>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822509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C20B20-FAFA-4320-985B-E6341DD699FF}" type="datetimeFigureOut">
              <a:rPr lang="en-US" smtClean="0"/>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92409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C20B20-FAFA-4320-985B-E6341DD699FF}" type="datetimeFigureOut">
              <a:rPr lang="en-US" smtClean="0"/>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898574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C20B20-FAFA-4320-985B-E6341DD699FF}" type="datetimeFigureOut">
              <a:rPr lang="en-US" smtClean="0"/>
              <a:t>10/30/2020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18576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C20B20-FAFA-4320-985B-E6341DD699FF}" type="datetimeFigureOut">
              <a:rPr lang="en-US" smtClean="0"/>
              <a:t>10/30/2020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924737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20B20-FAFA-4320-985B-E6341DD699FF}" type="datetimeFigureOut">
              <a:rPr lang="en-US" smtClean="0"/>
              <a:t>10/30/2020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1361276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BC20B20-FAFA-4320-985B-E6341DD699FF}" type="datetimeFigureOut">
              <a:rPr lang="en-US" smtClean="0"/>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38190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BC20B20-FAFA-4320-985B-E6341DD699FF}" type="datetimeFigureOut">
              <a:rPr lang="en-US" smtClean="0"/>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1ABBB4-2198-4287-A1DC-603C6083405C}" type="slidenum">
              <a:rPr lang="en-US" smtClean="0"/>
              <a:t>‹#›</a:t>
            </a:fld>
            <a:endParaRPr lang="en-US"/>
          </a:p>
        </p:txBody>
      </p:sp>
    </p:spTree>
    <p:extLst>
      <p:ext uri="{BB962C8B-B14F-4D97-AF65-F5344CB8AC3E}">
        <p14:creationId xmlns:p14="http://schemas.microsoft.com/office/powerpoint/2010/main" val="263076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20B20-FAFA-4320-985B-E6341DD699FF}" type="datetimeFigureOut">
              <a:rPr lang="en-US" smtClean="0"/>
              <a:t>10/30/2020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1ABBB4-2198-4287-A1DC-603C6083405C}" type="slidenum">
              <a:rPr lang="en-US" smtClean="0"/>
              <a:t>‹#›</a:t>
            </a:fld>
            <a:endParaRPr lang="en-US"/>
          </a:p>
        </p:txBody>
      </p:sp>
    </p:spTree>
    <p:extLst>
      <p:ext uri="{BB962C8B-B14F-4D97-AF65-F5344CB8AC3E}">
        <p14:creationId xmlns:p14="http://schemas.microsoft.com/office/powerpoint/2010/main" val="1668477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Times New Roman" panose="02020603050405020304" pitchFamily="18" charset="0"/>
                <a:cs typeface="Times New Roman" panose="02020603050405020304" pitchFamily="18" charset="0"/>
              </a:rPr>
              <a:t>Option:Horticulture</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Group:3</a:t>
            </a:r>
            <a:br>
              <a:rPr lang="en-US" dirty="0" smtClean="0">
                <a:latin typeface="Times New Roman" panose="02020603050405020304" pitchFamily="18" charset="0"/>
                <a:cs typeface="Times New Roman" panose="02020603050405020304" pitchFamily="18" charset="0"/>
              </a:rPr>
            </a:br>
            <a:r>
              <a:rPr lang="en-US" dirty="0"/>
              <a:t> </a:t>
            </a:r>
            <a:r>
              <a:rPr lang="en-US" dirty="0" smtClean="0"/>
              <a:t>       </a:t>
            </a:r>
            <a:endParaRPr lang="en-US" dirty="0"/>
          </a:p>
        </p:txBody>
      </p:sp>
      <p:sp>
        <p:nvSpPr>
          <p:cNvPr id="3" name="Text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Names</a:t>
            </a:r>
            <a:endParaRPr lang="en-US"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AKACUHAKUZWEYEZU M. Sincere</a:t>
            </a:r>
          </a:p>
          <a:p>
            <a:r>
              <a:rPr lang="en-US" dirty="0" smtClean="0">
                <a:latin typeface="Times New Roman" panose="02020603050405020304" pitchFamily="18" charset="0"/>
                <a:cs typeface="Times New Roman" panose="02020603050405020304" pitchFamily="18" charset="0"/>
              </a:rPr>
              <a:t>BIZIMANA Jean Claude</a:t>
            </a:r>
          </a:p>
          <a:p>
            <a:r>
              <a:rPr lang="en-US" dirty="0" smtClean="0">
                <a:latin typeface="Times New Roman" panose="02020603050405020304" pitchFamily="18" charset="0"/>
                <a:cs typeface="Times New Roman" panose="02020603050405020304" pitchFamily="18" charset="0"/>
              </a:rPr>
              <a:t>HABAGUHIRWA Jean De Dieu</a:t>
            </a:r>
          </a:p>
          <a:p>
            <a:r>
              <a:rPr lang="en-US" dirty="0" smtClean="0">
                <a:latin typeface="Times New Roman" panose="02020603050405020304" pitchFamily="18" charset="0"/>
                <a:cs typeface="Times New Roman" panose="02020603050405020304" pitchFamily="18" charset="0"/>
              </a:rPr>
              <a:t>MUKIZA RUSHAYIGI </a:t>
            </a:r>
            <a:r>
              <a:rPr lang="en-US" dirty="0" err="1" smtClean="0">
                <a:latin typeface="Times New Roman" panose="02020603050405020304" pitchFamily="18" charset="0"/>
                <a:cs typeface="Times New Roman" panose="02020603050405020304" pitchFamily="18" charset="0"/>
              </a:rPr>
              <a:t>Juste</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NIRERE Second</a:t>
            </a:r>
          </a:p>
          <a:p>
            <a:r>
              <a:rPr lang="en-US" dirty="0" smtClean="0">
                <a:latin typeface="Times New Roman" panose="02020603050405020304" pitchFamily="18" charset="0"/>
                <a:cs typeface="Times New Roman" panose="02020603050405020304" pitchFamily="18" charset="0"/>
              </a:rPr>
              <a:t>SERUGENDO Jean Baptiste</a:t>
            </a:r>
          </a:p>
          <a:p>
            <a:r>
              <a:rPr lang="en-US" dirty="0" smtClean="0">
                <a:latin typeface="Times New Roman" panose="02020603050405020304" pitchFamily="18" charset="0"/>
                <a:cs typeface="Times New Roman" panose="02020603050405020304" pitchFamily="18" charset="0"/>
              </a:rPr>
              <a:t>TWUNGUTSE </a:t>
            </a:r>
            <a:r>
              <a:rPr lang="en-US" dirty="0" err="1" smtClean="0">
                <a:latin typeface="Times New Roman" panose="02020603050405020304" pitchFamily="18" charset="0"/>
                <a:cs typeface="Times New Roman" panose="02020603050405020304" pitchFamily="18" charset="0"/>
              </a:rPr>
              <a:t>Isae</a:t>
            </a:r>
            <a:endParaRPr lang="en-US" dirty="0" smtClean="0">
              <a:latin typeface="Times New Roman" panose="02020603050405020304" pitchFamily="18" charset="0"/>
              <a:cs typeface="Times New Roman" panose="02020603050405020304" pitchFamily="18" charset="0"/>
            </a:endParaRPr>
          </a:p>
          <a:p>
            <a:endParaRPr lang="en-US" dirty="0" smtClean="0"/>
          </a:p>
          <a:p>
            <a:endParaRPr lang="en-US" dirty="0"/>
          </a:p>
        </p:txBody>
      </p:sp>
      <p:sp>
        <p:nvSpPr>
          <p:cNvPr id="5" name="Text Placeholder 4"/>
          <p:cNvSpPr>
            <a:spLocks noGrp="1"/>
          </p:cNvSpPr>
          <p:nvPr>
            <p:ph type="body" sz="quarter" idx="3"/>
          </p:nvPr>
        </p:nvSpPr>
        <p:spPr/>
        <p:txBody>
          <a:bodyPr/>
          <a:lstStyle/>
          <a:p>
            <a:r>
              <a:rPr lang="en-US" dirty="0" smtClean="0">
                <a:latin typeface="Times New Roman" panose="02020603050405020304" pitchFamily="18" charset="0"/>
                <a:cs typeface="Times New Roman" panose="02020603050405020304" pitchFamily="18" charset="0"/>
              </a:rPr>
              <a:t>Registration number</a:t>
            </a:r>
            <a:endParaRPr lang="en-US"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sz="quarter" idx="4"/>
          </p:nvPr>
        </p:nvSpPr>
        <p:spPr>
          <a:xfrm>
            <a:off x="5885280" y="2507582"/>
            <a:ext cx="5183188" cy="3684588"/>
          </a:xfrm>
        </p:spPr>
        <p:txBody>
          <a:bodyPr>
            <a:normAutofit lnSpcReduction="10000"/>
          </a:bodyPr>
          <a:lstStyle/>
          <a:p>
            <a:pPr marL="0" indent="0">
              <a:lnSpc>
                <a:spcPct val="100000"/>
              </a:lnSpc>
              <a:buNone/>
            </a:pPr>
            <a:r>
              <a:rPr lang="en-US" dirty="0" smtClean="0">
                <a:latin typeface="Times New Roman" panose="02020603050405020304" pitchFamily="18" charset="0"/>
                <a:cs typeface="Times New Roman" panose="02020603050405020304" pitchFamily="18" charset="0"/>
              </a:rPr>
              <a:t>217167349</a:t>
            </a:r>
          </a:p>
          <a:p>
            <a:pPr marL="0" indent="0">
              <a:lnSpc>
                <a:spcPct val="100000"/>
              </a:lnSpc>
              <a:buNone/>
            </a:pPr>
            <a:r>
              <a:rPr lang="en-US" dirty="0" smtClean="0">
                <a:latin typeface="Times New Roman" panose="02020603050405020304" pitchFamily="18" charset="0"/>
                <a:cs typeface="Times New Roman" panose="02020603050405020304" pitchFamily="18" charset="0"/>
              </a:rPr>
              <a:t>217020909</a:t>
            </a:r>
          </a:p>
          <a:p>
            <a:pPr marL="0" indent="0">
              <a:lnSpc>
                <a:spcPct val="100000"/>
              </a:lnSpc>
              <a:buNone/>
            </a:pPr>
            <a:r>
              <a:rPr lang="en-US" dirty="0" smtClean="0">
                <a:latin typeface="Times New Roman" panose="02020603050405020304" pitchFamily="18" charset="0"/>
                <a:cs typeface="Times New Roman" panose="02020603050405020304" pitchFamily="18" charset="0"/>
              </a:rPr>
              <a:t>217027733</a:t>
            </a:r>
          </a:p>
          <a:p>
            <a:pPr marL="0" indent="0">
              <a:lnSpc>
                <a:spcPct val="100000"/>
              </a:lnSpc>
              <a:buNone/>
            </a:pPr>
            <a:r>
              <a:rPr lang="en-US" dirty="0" smtClean="0">
                <a:latin typeface="Times New Roman" panose="02020603050405020304" pitchFamily="18" charset="0"/>
                <a:cs typeface="Times New Roman" panose="02020603050405020304" pitchFamily="18" charset="0"/>
              </a:rPr>
              <a:t>217027199</a:t>
            </a:r>
          </a:p>
          <a:p>
            <a:pPr marL="0" indent="0">
              <a:lnSpc>
                <a:spcPct val="100000"/>
              </a:lnSpc>
              <a:buNone/>
            </a:pPr>
            <a:r>
              <a:rPr lang="en-US" dirty="0" smtClean="0">
                <a:latin typeface="Times New Roman" panose="02020603050405020304" pitchFamily="18" charset="0"/>
                <a:cs typeface="Times New Roman" panose="02020603050405020304" pitchFamily="18" charset="0"/>
              </a:rPr>
              <a:t>217117287</a:t>
            </a:r>
          </a:p>
          <a:p>
            <a:pPr marL="0" indent="0">
              <a:lnSpc>
                <a:spcPct val="100000"/>
              </a:lnSpc>
              <a:buNone/>
            </a:pPr>
            <a:r>
              <a:rPr lang="en-US" dirty="0" smtClean="0">
                <a:latin typeface="Times New Roman" panose="02020603050405020304" pitchFamily="18" charset="0"/>
                <a:cs typeface="Times New Roman" panose="02020603050405020304" pitchFamily="18" charset="0"/>
              </a:rPr>
              <a:t>217143296</a:t>
            </a:r>
          </a:p>
          <a:p>
            <a:pPr marL="0" indent="0">
              <a:lnSpc>
                <a:spcPct val="100000"/>
              </a:lnSpc>
              <a:buNone/>
            </a:pPr>
            <a:r>
              <a:rPr lang="en-US" dirty="0" smtClean="0">
                <a:latin typeface="Times New Roman" panose="02020603050405020304" pitchFamily="18" charset="0"/>
                <a:cs typeface="Times New Roman" panose="02020603050405020304" pitchFamily="18" charset="0"/>
              </a:rPr>
              <a:t>217018254</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9712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2690336"/>
            <a:ext cx="10795000" cy="1569660"/>
          </a:xfrm>
          <a:prstGeom prst="rect">
            <a:avLst/>
          </a:prstGeom>
        </p:spPr>
        <p:txBody>
          <a:bodyPr wrap="square">
            <a:spAutoFit/>
          </a:bodyPr>
          <a:lstStyle/>
          <a:p>
            <a:r>
              <a:rPr lang="en-US" sz="2400" dirty="0">
                <a:latin typeface="Times New Roman" panose="02020603050405020304" pitchFamily="18" charset="0"/>
                <a:ea typeface="Calibri" panose="020F0502020204030204" pitchFamily="34" charset="0"/>
                <a:cs typeface="Times New Roman" panose="02020603050405020304" pitchFamily="18" charset="0"/>
              </a:rPr>
              <a:t>In simple words public-private partnership refers to a </a:t>
            </a:r>
            <a:r>
              <a:rPr lang="en-US" sz="2400" b="1" dirty="0">
                <a:latin typeface="Times New Roman" panose="02020603050405020304" pitchFamily="18" charset="0"/>
                <a:ea typeface="Calibri" panose="020F0502020204030204" pitchFamily="34" charset="0"/>
                <a:cs typeface="Times New Roman" panose="02020603050405020304" pitchFamily="18" charset="0"/>
              </a:rPr>
              <a:t>mechanism for improving the delivery of public goods and services by partnering with the private sector while retaining an active role for government to ensure that national socio-economic objectives can be achieved</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351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903313"/>
            <a:ext cx="12192000" cy="8781891"/>
          </a:xfrm>
          <a:prstGeom prst="rect">
            <a:avLst/>
          </a:prstGeom>
        </p:spPr>
        <p:txBody>
          <a:bodyPr wrap="square">
            <a:spAutoFit/>
          </a:bodyPr>
          <a:lstStyle/>
          <a:p>
            <a:pPr>
              <a:lnSpc>
                <a:spcPct val="150000"/>
              </a:lnSpc>
              <a:spcAft>
                <a:spcPts val="80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C.6.1 </a:t>
            </a:r>
            <a:r>
              <a:rPr lang="en-US" sz="2000" b="1" dirty="0">
                <a:latin typeface="Times New Roman" panose="02020603050405020304" pitchFamily="18" charset="0"/>
                <a:ea typeface="Calibri" panose="020F0502020204030204" pitchFamily="34" charset="0"/>
                <a:cs typeface="Times New Roman" panose="02020603050405020304" pitchFamily="18" charset="0"/>
              </a:rPr>
              <a:t>Partners and their Roles </a:t>
            </a:r>
            <a:endParaRPr lang="en-US" sz="2000"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Public </a:t>
            </a:r>
            <a:r>
              <a:rPr lang="en-US" sz="2000" i="1" dirty="0">
                <a:latin typeface="Times New Roman" panose="02020603050405020304" pitchFamily="18" charset="0"/>
                <a:ea typeface="Calibri" panose="020F0502020204030204" pitchFamily="34" charset="0"/>
                <a:cs typeface="Times New Roman" panose="02020603050405020304" pitchFamily="18" charset="0"/>
              </a:rPr>
              <a:t>Sector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For the purpose of catalyzing private sector investment, the government creates an enabling environment for firms to thrive, while enforcing regulation to ensure that social interests and sustainable natural resource management are considered.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a:latin typeface="Times New Roman" panose="02020603050405020304" pitchFamily="18" charset="0"/>
                <a:ea typeface="Calibri" panose="020F0502020204030204" pitchFamily="34" charset="0"/>
                <a:cs typeface="Times New Roman" panose="02020603050405020304" pitchFamily="18" charset="0"/>
              </a:rPr>
              <a:t>Agribusiness </a:t>
            </a:r>
            <a:r>
              <a:rPr lang="en-US" sz="2000" i="1" dirty="0" smtClean="0">
                <a:latin typeface="Times New Roman" panose="02020603050405020304" pitchFamily="18" charset="0"/>
                <a:ea typeface="Calibri" panose="020F0502020204030204" pitchFamily="34" charset="0"/>
                <a:cs typeface="Times New Roman" panose="02020603050405020304" pitchFamily="18" charset="0"/>
              </a:rPr>
              <a:t>partner: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Private </a:t>
            </a:r>
            <a:r>
              <a:rPr lang="en-US" sz="2000" dirty="0">
                <a:latin typeface="Times New Roman" panose="02020603050405020304" pitchFamily="18" charset="0"/>
                <a:ea typeface="Calibri" panose="020F0502020204030204" pitchFamily="34" charset="0"/>
                <a:cs typeface="Times New Roman" panose="02020603050405020304" pitchFamily="18" charset="0"/>
              </a:rPr>
              <a:t>resources can be expected to be directed toward investment that have a direct financial return. Public investment shall be complementary and directed toward addressing market failure. This can be in the form of basic research and development, provision of hard and soft infrastructure, Value Chain integration and upgrading, access to markets, providing an enabling environment and attracting further investments.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i="1" dirty="0">
                <a:latin typeface="Times New Roman" panose="02020603050405020304" pitchFamily="18" charset="0"/>
                <a:ea typeface="Calibri" panose="020F0502020204030204" pitchFamily="34" charset="0"/>
                <a:cs typeface="Times New Roman" panose="02020603050405020304" pitchFamily="18" charset="0"/>
              </a:rPr>
              <a:t>Cooperative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Cooperatives </a:t>
            </a:r>
            <a:r>
              <a:rPr lang="en-US" sz="2000" dirty="0">
                <a:latin typeface="Times New Roman" panose="02020603050405020304" pitchFamily="18" charset="0"/>
                <a:ea typeface="Calibri" panose="020F0502020204030204" pitchFamily="34" charset="0"/>
                <a:cs typeface="Times New Roman" panose="02020603050405020304" pitchFamily="18" charset="0"/>
              </a:rPr>
              <a:t>are vital private operators and play a crucial role as the intermediary between farmers and off-takers, ensuring transparent intermediation between farmers and private partners.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i="1" dirty="0">
                <a:latin typeface="Times New Roman" panose="02020603050405020304" pitchFamily="18" charset="0"/>
                <a:ea typeface="Calibri" panose="020F0502020204030204" pitchFamily="34" charset="0"/>
                <a:cs typeface="Times New Roman" panose="02020603050405020304" pitchFamily="18" charset="0"/>
              </a:rPr>
              <a:t>Financial institution </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Financing can be provided by the government through credit guarantees from the de-risking facility.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4774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6467"/>
            <a:ext cx="12090400" cy="6181500"/>
          </a:xfrm>
          <a:prstGeom prst="rect">
            <a:avLst/>
          </a:prstGeom>
        </p:spPr>
        <p:txBody>
          <a:bodyPr wrap="square">
            <a:spAutoFit/>
          </a:bodyPr>
          <a:lstStyle/>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The project cycle typically follows seven stages: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Stage 1: Project Identification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t>
            </a:r>
            <a:r>
              <a:rPr lang="en-US" sz="2400" dirty="0">
                <a:latin typeface="Times New Roman" panose="02020603050405020304" pitchFamily="18" charset="0"/>
                <a:ea typeface="Calibri" panose="020F0502020204030204" pitchFamily="34" charset="0"/>
                <a:cs typeface="Times New Roman" panose="02020603050405020304" pitchFamily="18" charset="0"/>
              </a:rPr>
              <a:t>the binging it starts by awareness of the project. It describes an initial review of the different project ideas from identification of the need of the project to the analysis of stakeholders. </a:t>
            </a: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Stage </a:t>
            </a:r>
            <a:r>
              <a:rPr lang="en-US" sz="2400" b="1" dirty="0">
                <a:latin typeface="Times New Roman" panose="02020603050405020304" pitchFamily="18" charset="0"/>
                <a:ea typeface="Calibri" panose="020F0502020204030204" pitchFamily="34" charset="0"/>
                <a:cs typeface="Times New Roman" panose="02020603050405020304" pitchFamily="18" charset="0"/>
              </a:rPr>
              <a:t>2: Project Formulation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Here project developed from the initial ideas into more details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Stage </a:t>
            </a:r>
            <a:r>
              <a:rPr lang="en-US" sz="2400" b="1" dirty="0">
                <a:latin typeface="Times New Roman" panose="02020603050405020304" pitchFamily="18" charset="0"/>
                <a:ea typeface="Calibri" panose="020F0502020204030204" pitchFamily="34" charset="0"/>
                <a:cs typeface="Times New Roman" panose="02020603050405020304" pitchFamily="18" charset="0"/>
              </a:rPr>
              <a:t>3: Project Preparation</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What take place here it is the analysis of project, to evaluate if the project will economically, technologically, legally and </a:t>
            </a:r>
            <a:r>
              <a:rPr lang="en-US" sz="2400" dirty="0" err="1">
                <a:latin typeface="Times New Roman" panose="02020603050405020304" pitchFamily="18" charset="0"/>
                <a:ea typeface="Calibri" panose="020F0502020204030204" pitchFamily="34" charset="0"/>
                <a:cs typeface="Times New Roman" panose="02020603050405020304" pitchFamily="18" charset="0"/>
              </a:rPr>
              <a:t>schedulely</a:t>
            </a:r>
            <a:r>
              <a:rPr lang="en-US" sz="2400" dirty="0">
                <a:latin typeface="Times New Roman" panose="02020603050405020304" pitchFamily="18" charset="0"/>
                <a:ea typeface="Calibri" panose="020F0502020204030204" pitchFamily="34" charset="0"/>
                <a:cs typeface="Times New Roman" panose="02020603050405020304" pitchFamily="18" charset="0"/>
              </a:rPr>
              <a:t> possible.  The preliminary design involves preparation of the initial outlook of the project.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76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012954"/>
            <a:ext cx="11950700" cy="4278094"/>
          </a:xfrm>
          <a:prstGeom prst="rect">
            <a:avLst/>
          </a:prstGeom>
        </p:spPr>
        <p:txBody>
          <a:bodyPr wrap="square">
            <a:spAutoFit/>
          </a:bodyPr>
          <a:lstStyle/>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D. ANALISIS SUPLIMENTED WITH CASE ILLUSTRATION / FIELD EXAMPLE</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The Transformation of Agriculture in Rwanda or the achievement happened in Rwanda extension services outlines the following programs, including the specific sub-programs, including: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1. </a:t>
            </a:r>
            <a:r>
              <a:rPr lang="en-US" sz="2400" b="1" dirty="0">
                <a:latin typeface="Times New Roman" panose="02020603050405020304" pitchFamily="18" charset="0"/>
                <a:ea typeface="Calibri" panose="020F0502020204030204" pitchFamily="34" charset="0"/>
                <a:cs typeface="Times New Roman" panose="02020603050405020304" pitchFamily="18" charset="0"/>
              </a:rPr>
              <a:t>Intensification and development of sustainable production systems</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latin typeface="Times New Roman" panose="02020603050405020304" pitchFamily="18" charset="0"/>
                <a:ea typeface="Calibri" panose="020F0502020204030204" pitchFamily="34" charset="0"/>
                <a:cs typeface="Times New Roman" panose="02020603050405020304" pitchFamily="18" charset="0"/>
              </a:rPr>
              <a:t> a. Sustainable management of natural resources, water and soil conservation, for example preservation of natural forest like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Nyungwe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Gishwati</a:t>
            </a:r>
            <a:r>
              <a:rPr lang="en-US" sz="2400" dirty="0">
                <a:latin typeface="Times New Roman" panose="02020603050405020304" pitchFamily="18" charset="0"/>
                <a:ea typeface="Calibri" panose="020F0502020204030204" pitchFamily="34" charset="0"/>
                <a:cs typeface="Times New Roman" panose="02020603050405020304" pitchFamily="18" charset="0"/>
              </a:rPr>
              <a:t>, in addition farmers in marshland are obliged to leave 50 meter from river.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004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841112"/>
            <a:ext cx="11620500" cy="5524910"/>
          </a:xfrm>
          <a:prstGeom prst="rect">
            <a:avLst/>
          </a:prstGeom>
        </p:spPr>
        <p:txBody>
          <a:bodyPr wrap="square">
            <a:spAutoFit/>
          </a:bodyPr>
          <a:lstStyle/>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Stage 5: Decision making and negotiations</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At this stage the partners (public-private) agreed on some point.</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Stage 6: Project Implementation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This is the stage when the project is implemented. A project implementation plan is illustrated by setting clear expectations, roles and responsibilities for all the members on the implementing team.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Stage 7: Monitoring and evaluation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Monitoring and evaluation is done by both parties. Monitoring is continually done while evaluation done once project has been completed.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7064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8800" y="1566952"/>
            <a:ext cx="10858500" cy="4765728"/>
          </a:xfrm>
          <a:prstGeom prst="rect">
            <a:avLst/>
          </a:prstGeom>
        </p:spPr>
        <p:txBody>
          <a:bodyPr wrap="square">
            <a:spAutoFit/>
          </a:bodyPr>
          <a:lstStyle/>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2. </a:t>
            </a:r>
            <a:r>
              <a:rPr lang="en-US" sz="2400" b="1" dirty="0">
                <a:latin typeface="Times New Roman" panose="02020603050405020304" pitchFamily="18" charset="0"/>
                <a:ea typeface="Calibri" panose="020F0502020204030204" pitchFamily="34" charset="0"/>
                <a:cs typeface="Times New Roman" panose="02020603050405020304" pitchFamily="18" charset="0"/>
              </a:rPr>
              <a:t>Support to the professionalization of producers;</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a. Promotion of farmers’ organizations and capacity building for producers: famers are working in cooperatives and are getting trainings and studies related to modern agriculture.</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b. Restructuring of proximity services for producers: Famer field schools and training center.</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c. Research for transforming agriculture: agriculture institution such as RAB, UR-CAVM,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Hingaweze</a:t>
            </a:r>
            <a:r>
              <a:rPr lang="en-US" sz="2400" dirty="0">
                <a:latin typeface="Times New Roman" panose="02020603050405020304" pitchFamily="18" charset="0"/>
                <a:ea typeface="Calibri" panose="020F0502020204030204" pitchFamily="34" charset="0"/>
                <a:cs typeface="Times New Roman" panose="02020603050405020304" pitchFamily="18" charset="0"/>
              </a:rPr>
              <a:t> etc…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7763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148" y="752728"/>
            <a:ext cx="11373852" cy="5765681"/>
          </a:xfrm>
          <a:prstGeom prst="rect">
            <a:avLst/>
          </a:prstGeom>
        </p:spPr>
        <p:txBody>
          <a:bodyPr wrap="square">
            <a:spAutoFit/>
          </a:bodyPr>
          <a:lstStyle/>
          <a:p>
            <a:pPr algn="just">
              <a:lnSpc>
                <a:spcPct val="150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E. SUMARY AND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CONCLUSION</a:t>
            </a:r>
          </a:p>
          <a:p>
            <a:pPr algn="just">
              <a:lnSpc>
                <a:spcPct val="150000"/>
              </a:lnSpc>
              <a:spcAft>
                <a:spcPts val="800"/>
              </a:spcAft>
            </a:pPr>
            <a:r>
              <a:rPr lang="en-US" sz="2400" dirty="0">
                <a:latin typeface="Times New Roman" panose="02020603050405020304" pitchFamily="18" charset="0"/>
                <a:cs typeface="Times New Roman" panose="02020603050405020304" pitchFamily="18" charset="0"/>
              </a:rPr>
              <a:t>The role of public sector extension will continue to improve as new organizations take their place in rural communities and compete with public extension for time and resources. Public extension should not view these new organizations as threats, but as opportunities to meet new partnerships. However, for these new partnerships to develop, policy makers must provide environment with positive policy that will supply an appropriate division of labor between public extension, private agribusiness firms, and NGOs.</a:t>
            </a: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2045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337" y="1461795"/>
            <a:ext cx="11887200" cy="2964914"/>
          </a:xfrm>
          <a:prstGeom prst="rect">
            <a:avLst/>
          </a:prstGeom>
        </p:spPr>
        <p:txBody>
          <a:bodyPr wrap="square">
            <a:spAutoFit/>
          </a:bodyPr>
          <a:lstStyle/>
          <a:p>
            <a:pPr algn="just">
              <a:lnSpc>
                <a:spcPct val="150000"/>
              </a:lnSpc>
              <a:spcAft>
                <a:spcPts val="800"/>
              </a:spcAft>
            </a:pPr>
            <a:r>
              <a:rPr lang="en-US" sz="2400" dirty="0">
                <a:latin typeface="Times New Roman" panose="02020603050405020304" pitchFamily="18" charset="0"/>
                <a:cs typeface="Times New Roman" panose="02020603050405020304" pitchFamily="18" charset="0"/>
              </a:rPr>
              <a:t>Governments must support with providing sufficient resources in public extension </a:t>
            </a:r>
          </a:p>
          <a:p>
            <a:pPr algn="just">
              <a:lnSpc>
                <a:spcPct val="150000"/>
              </a:lnSpc>
              <a:spcAft>
                <a:spcPts val="800"/>
              </a:spcAft>
            </a:pPr>
            <a:r>
              <a:rPr lang="en-US" sz="2400" dirty="0">
                <a:latin typeface="Times New Roman" panose="02020603050405020304" pitchFamily="18" charset="0"/>
                <a:cs typeface="Times New Roman" panose="02020603050405020304" pitchFamily="18" charset="0"/>
              </a:rPr>
              <a:t>so that human resource programs can be developed and maintained effectively, mainly in natural resource management, farm management and marketing areas. The resulting partnership would make more efficient use of developing countries resources to deliver extension programs that can effectively serve the needs of farm families and rural communities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065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0"/>
            <a:ext cx="12192000" cy="5899051"/>
          </a:xfrm>
          <a:prstGeom prst="rect">
            <a:avLst/>
          </a:prstGeom>
        </p:spPr>
        <p:txBody>
          <a:bodyPr wrap="square">
            <a:spAutoFit/>
          </a:bodyPr>
          <a:lstStyle/>
          <a:p>
            <a:pPr>
              <a:lnSpc>
                <a:spcPct val="150000"/>
              </a:lnSpc>
              <a:spcAft>
                <a:spcPts val="800"/>
              </a:spcAft>
              <a:tabLst>
                <a:tab pos="1124585" algn="l"/>
              </a:tabLst>
            </a:pPr>
            <a:r>
              <a:rPr lang="en-US" u="sng" dirty="0">
                <a:latin typeface="Times New Roman" panose="02020603050405020304" pitchFamily="18" charset="0"/>
                <a:ea typeface="Calibri" panose="020F0502020204030204" pitchFamily="34" charset="0"/>
                <a:cs typeface="Times New Roman" panose="02020603050405020304" pitchFamily="18" charset="0"/>
              </a:rPr>
              <a:t>Reference list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tabLst>
                <a:tab pos="1124585" algn="l"/>
              </a:tabLst>
            </a:pPr>
            <a:r>
              <a:rPr lang="en-US" u="sng" dirty="0">
                <a:latin typeface="Times New Roman" panose="02020603050405020304" pitchFamily="18" charset="0"/>
                <a:ea typeface="Calibri" panose="020F0502020204030204" pitchFamily="34" charset="0"/>
                <a:cs typeface="Times New Roman" panose="02020603050405020304" pitchFamily="18" charset="0"/>
              </a:rPr>
              <a:t>1. </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Muli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Muyanga</a:t>
            </a:r>
            <a:r>
              <a:rPr lang="en-US" dirty="0">
                <a:latin typeface="Times New Roman" panose="02020603050405020304" pitchFamily="18" charset="0"/>
                <a:ea typeface="Calibri" panose="020F0502020204030204" pitchFamily="34" charset="0"/>
                <a:cs typeface="Times New Roman" panose="02020603050405020304" pitchFamily="18" charset="0"/>
              </a:rPr>
              <a:t>, Thomas S Jayne 2008, Private Agriculture sector Extension System in Kenya: Practice &amp; Policy lessons, the journal of Agriculture –Education and Extension 14(2):111-124.</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tabLst>
                <a:tab pos="112458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2. Burton E. Swanson, Professor Mohamed M. </a:t>
            </a:r>
            <a:r>
              <a:rPr lang="en-US" dirty="0" err="1">
                <a:latin typeface="Times New Roman" panose="02020603050405020304" pitchFamily="18" charset="0"/>
                <a:ea typeface="Calibri" panose="020F0502020204030204" pitchFamily="34" charset="0"/>
                <a:cs typeface="Times New Roman" panose="02020603050405020304" pitchFamily="18" charset="0"/>
              </a:rPr>
              <a:t>Samy</a:t>
            </a:r>
            <a:r>
              <a:rPr lang="en-US" dirty="0">
                <a:latin typeface="Times New Roman" panose="02020603050405020304" pitchFamily="18" charset="0"/>
                <a:ea typeface="Calibri" panose="020F0502020204030204" pitchFamily="34" charset="0"/>
                <a:cs typeface="Times New Roman" panose="02020603050405020304" pitchFamily="18" charset="0"/>
              </a:rPr>
              <a:t>, 2014, Developing an Extension Partnership among Public, Private, and Nongovernmental Organizations, Journal of International Agricultural and Extension Education.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tabLst>
                <a:tab pos="112458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3. Burton E. Swanson, Jeff </a:t>
            </a:r>
            <a:r>
              <a:rPr lang="en-US" dirty="0" err="1">
                <a:latin typeface="Times New Roman" panose="02020603050405020304" pitchFamily="18" charset="0"/>
                <a:ea typeface="Calibri" panose="020F0502020204030204" pitchFamily="34" charset="0"/>
                <a:cs typeface="Times New Roman" panose="02020603050405020304" pitchFamily="18" charset="0"/>
              </a:rPr>
              <a:t>Mutimba</a:t>
            </a:r>
            <a:r>
              <a:rPr lang="en-US" dirty="0">
                <a:latin typeface="Times New Roman" panose="02020603050405020304" pitchFamily="18" charset="0"/>
                <a:ea typeface="Calibri" panose="020F0502020204030204" pitchFamily="34" charset="0"/>
                <a:cs typeface="Times New Roman" panose="02020603050405020304" pitchFamily="18" charset="0"/>
              </a:rPr>
              <a:t>, Tom Remington, </a:t>
            </a:r>
            <a:r>
              <a:rPr lang="en-US" dirty="0" err="1">
                <a:latin typeface="Times New Roman" panose="02020603050405020304" pitchFamily="18" charset="0"/>
                <a:ea typeface="Calibri" panose="020F0502020204030204" pitchFamily="34" charset="0"/>
                <a:cs typeface="Times New Roman" panose="02020603050405020304" pitchFamily="18" charset="0"/>
              </a:rPr>
              <a:t>Pascasie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Adedze</a:t>
            </a:r>
            <a:r>
              <a:rPr lang="en-US" dirty="0">
                <a:latin typeface="Times New Roman" panose="02020603050405020304" pitchFamily="18" charset="0"/>
                <a:ea typeface="Calibri" panose="020F0502020204030204" pitchFamily="34" charset="0"/>
                <a:cs typeface="Times New Roman" panose="02020603050405020304" pitchFamily="18" charset="0"/>
              </a:rPr>
              <a:t>, Paul Hixson 2011, Comprehensive Assessment of Extension Services in Rwanda, Feed the future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4. Julius </a:t>
            </a:r>
            <a:r>
              <a:rPr lang="en-US" dirty="0" err="1">
                <a:latin typeface="Times New Roman" panose="02020603050405020304" pitchFamily="18" charset="0"/>
                <a:ea typeface="Calibri" panose="020F0502020204030204" pitchFamily="34" charset="0"/>
                <a:cs typeface="Times New Roman" panose="02020603050405020304" pitchFamily="18" charset="0"/>
              </a:rPr>
              <a:t>Bizimungu</a:t>
            </a:r>
            <a:r>
              <a:rPr lang="en-US" dirty="0">
                <a:latin typeface="Times New Roman" panose="02020603050405020304" pitchFamily="18" charset="0"/>
                <a:ea typeface="Calibri" panose="020F0502020204030204" pitchFamily="34" charset="0"/>
                <a:cs typeface="Times New Roman" panose="02020603050405020304" pitchFamily="18" charset="0"/>
              </a:rPr>
              <a:t>, 2016, How farmer-to-farmer extension service model is transforming </a:t>
            </a:r>
            <a:r>
              <a:rPr lang="en-US" dirty="0" err="1">
                <a:latin typeface="Times New Roman" panose="02020603050405020304" pitchFamily="18" charset="0"/>
                <a:ea typeface="Calibri" panose="020F0502020204030204" pitchFamily="34" charset="0"/>
                <a:cs typeface="Times New Roman" panose="02020603050405020304" pitchFamily="18" charset="0"/>
              </a:rPr>
              <a:t>agric</a:t>
            </a:r>
            <a:r>
              <a:rPr lang="en-US" dirty="0">
                <a:latin typeface="Times New Roman" panose="02020603050405020304" pitchFamily="18" charset="0"/>
                <a:ea typeface="Calibri" panose="020F0502020204030204" pitchFamily="34" charset="0"/>
                <a:cs typeface="Times New Roman" panose="02020603050405020304" pitchFamily="18" charset="0"/>
              </a:rPr>
              <a:t> sector, New times.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5. MINAGRI 2019, Leveraging Private Sector Strategy, Agricultural Household Survey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6. MINAGRI, 2009, National agricultural extension strategies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7.RAB, 2015, TWIGIRE MUHINZE, RWANDA AGRICULTURE BOARD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8. MINAGRI 2016, TWIGIRE MUHINZI, Farmer Field School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980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u="sng" dirty="0">
                <a:latin typeface="Times New Roman" panose="02020603050405020304" pitchFamily="18" charset="0"/>
                <a:cs typeface="Times New Roman" panose="02020603050405020304" pitchFamily="18" charset="0"/>
              </a:rPr>
              <a:t>A PUBLIC-PRIVATE PARTENERSHIP MODEL</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2744788"/>
            <a:ext cx="12192000" cy="2935922"/>
          </a:xfrm>
        </p:spPr>
        <p:txBody>
          <a:bodyPr>
            <a:normAutofit/>
          </a:bodyPr>
          <a:lstStyle/>
          <a:p>
            <a:r>
              <a:rPr lang="en-US" b="1" dirty="0">
                <a:latin typeface="Times New Roman" panose="02020603050405020304" pitchFamily="18" charset="0"/>
                <a:cs typeface="Times New Roman" panose="02020603050405020304" pitchFamily="18" charset="0"/>
              </a:rPr>
              <a:t>A. INTRODUCTION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Agriculture in Rwanda has been pushing for a shift from subsistence farming practices toward modern farming as one major to ensure food security to </a:t>
            </a:r>
            <a:r>
              <a:rPr lang="en-US" dirty="0" smtClean="0">
                <a:latin typeface="Times New Roman" panose="02020603050405020304" pitchFamily="18" charset="0"/>
                <a:cs typeface="Times New Roman" panose="02020603050405020304" pitchFamily="18" charset="0"/>
              </a:rPr>
              <a:t>Rwandans. </a:t>
            </a:r>
          </a:p>
          <a:p>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well as improve the standard of living through increased income from farm activities. </a:t>
            </a:r>
            <a:r>
              <a:rPr lang="en-US" dirty="0" smtClean="0">
                <a:latin typeface="Times New Roman" panose="02020603050405020304" pitchFamily="18" charset="0"/>
                <a:cs typeface="Times New Roman" panose="02020603050405020304" pitchFamily="18" charset="0"/>
              </a:rPr>
              <a:t>More than 72% of Rwandans depend on agriculture(Julius 2016).</a:t>
            </a:r>
          </a:p>
          <a:p>
            <a:endParaRPr lang="en-US" dirty="0"/>
          </a:p>
        </p:txBody>
      </p:sp>
    </p:spTree>
    <p:extLst>
      <p:ext uri="{BB962C8B-B14F-4D97-AF65-F5344CB8AC3E}">
        <p14:creationId xmlns:p14="http://schemas.microsoft.com/office/powerpoint/2010/main" val="1643208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453" y="1132656"/>
            <a:ext cx="10892790" cy="4154984"/>
          </a:xfrm>
          <a:prstGeom prst="rect">
            <a:avLst/>
          </a:prstGeom>
        </p:spPr>
        <p:txBody>
          <a:bodyPr wrap="square">
            <a:spAutoFit/>
          </a:bodyPr>
          <a:lstStyle/>
          <a:p>
            <a:r>
              <a:rPr lang="en-US" sz="2400" dirty="0">
                <a:latin typeface="Times New Roman" panose="02020603050405020304" pitchFamily="18" charset="0"/>
                <a:ea typeface="Times New Roman" panose="02020603050405020304" pitchFamily="18" charset="0"/>
              </a:rPr>
              <a:t>Extension services, when performed efficiently provide farmers   information that helps the households to </a:t>
            </a:r>
            <a:r>
              <a:rPr lang="en-US" sz="2400" dirty="0" smtClean="0">
                <a:latin typeface="Times New Roman" panose="02020603050405020304" pitchFamily="18" charset="0"/>
                <a:ea typeface="Times New Roman" panose="02020603050405020304" pitchFamily="18" charset="0"/>
              </a:rPr>
              <a:t>optimize their production.</a:t>
            </a:r>
          </a:p>
          <a:p>
            <a:endParaRPr lang="en-US" sz="2400" dirty="0" smtClean="0">
              <a:latin typeface="Times New Roman" panose="02020603050405020304" pitchFamily="18" charset="0"/>
              <a:ea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By this time, even the modern farming is practiced, small-scale farmers have no access to them.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Public extension systems are not enough to provide educational and technical services to all households. On other side there is a boost in complexness of agricultural technology which require farmers to be updated to them. </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developing countries like Rwanda public extension have a vacancy of qualified worker that can provide updates skills to the farmers. </a:t>
            </a:r>
          </a:p>
        </p:txBody>
      </p:sp>
    </p:spTree>
    <p:extLst>
      <p:ext uri="{BB962C8B-B14F-4D97-AF65-F5344CB8AC3E}">
        <p14:creationId xmlns:p14="http://schemas.microsoft.com/office/powerpoint/2010/main" val="422856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4577" y="966064"/>
            <a:ext cx="11487150" cy="2795958"/>
          </a:xfrm>
          <a:prstGeom prst="rect">
            <a:avLst/>
          </a:prstGeom>
        </p:spPr>
        <p:txBody>
          <a:bodyPr wrap="square">
            <a:spAutoFit/>
          </a:bodyPr>
          <a:lstStyle/>
          <a:p>
            <a:pPr>
              <a:lnSpc>
                <a:spcPct val="150000"/>
              </a:lnSpc>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On other side public extension system are not enough and effective in resolving technical skills needed by small and medium farmers due to insufficient resources and lack of appropriate modern technology. Therefore, alternative organizations have emerged to fill the vacancy of extension services in developing countries, as farmers seek more advanced and modern agricultural technologies.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6322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 y="889844"/>
            <a:ext cx="9544050" cy="6047809"/>
          </a:xfrm>
          <a:prstGeom prst="rect">
            <a:avLst/>
          </a:prstGeom>
        </p:spPr>
        <p:txBody>
          <a:bodyPr wrap="square">
            <a:spAutoFit/>
          </a:bodyPr>
          <a:lstStyle/>
          <a:p>
            <a:pPr>
              <a:lnSpc>
                <a:spcPct val="150000"/>
              </a:lnSpc>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B. OBJECTIVES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To investigate the achievement of public extensions and why emergence of private extensions.</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To compare strengths of public, private and nongovernmental organizations in carrying out different types of technology transfer, human resource, and social capital development programs.</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Identify obstacles within the current pluralistic extension systems, as well as possible opportunities for strengthening this pluralistic extension system in Rwanda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1094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1" y="1026914"/>
            <a:ext cx="12077700" cy="4893647"/>
          </a:xfrm>
          <a:prstGeom prst="rect">
            <a:avLst/>
          </a:prstGeom>
        </p:spPr>
        <p:txBody>
          <a:bodyPr wrap="square">
            <a:spAutoFit/>
          </a:bodyPr>
          <a:lstStyle/>
          <a:p>
            <a:r>
              <a:rPr lang="en-US" sz="2400" b="1" dirty="0">
                <a:latin typeface="Times New Roman" panose="02020603050405020304" pitchFamily="18" charset="0"/>
                <a:ea typeface="Calibri" panose="020F0502020204030204" pitchFamily="34" charset="0"/>
                <a:cs typeface="Times New Roman" panose="02020603050405020304" pitchFamily="18" charset="0"/>
              </a:rPr>
              <a:t>C. LITERATURE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REVIEW</a:t>
            </a:r>
          </a:p>
          <a:p>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C.2 PUBLIC EXENSION</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Public extension is performing more action in agriculture sector but now in developing countries are </a:t>
            </a:r>
            <a:r>
              <a:rPr lang="en-US" sz="2400" dirty="0" smtClean="0">
                <a:latin typeface="Times New Roman" panose="02020603050405020304" pitchFamily="18" charset="0"/>
                <a:cs typeface="Times New Roman" panose="02020603050405020304" pitchFamily="18" charset="0"/>
              </a:rPr>
              <a:t>still</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not enough for same reason facing challenges day to day including lack:</a:t>
            </a:r>
          </a:p>
          <a:p>
            <a:pPr lvl="0"/>
            <a:r>
              <a:rPr lang="en-US" sz="2400" b="1" dirty="0" smtClean="0">
                <a:latin typeface="Times New Roman" panose="02020603050405020304" pitchFamily="18" charset="0"/>
                <a:cs typeface="Times New Roman" panose="02020603050405020304" pitchFamily="18" charset="0"/>
              </a:rPr>
              <a:t>Accountability</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cost-effectiveness</a:t>
            </a:r>
          </a:p>
          <a:p>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Most developing country extension systems pursue some combination of key point </a:t>
            </a:r>
            <a:r>
              <a:rPr lang="en-US" sz="2400" b="1" dirty="0">
                <a:latin typeface="Times New Roman" panose="02020603050405020304" pitchFamily="18" charset="0"/>
                <a:cs typeface="Times New Roman" panose="02020603050405020304" pitchFamily="18" charset="0"/>
              </a:rPr>
              <a:t>human resource development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and</a:t>
            </a:r>
          </a:p>
          <a:p>
            <a:r>
              <a:rPr lang="en-US" sz="2400"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technology transfer programs.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3442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3564" y="821976"/>
            <a:ext cx="11624310" cy="3231654"/>
          </a:xfrm>
          <a:prstGeom prst="rect">
            <a:avLst/>
          </a:prstGeom>
        </p:spPr>
        <p:txBody>
          <a:bodyPr wrap="square">
            <a:spAutoFit/>
          </a:bodyPr>
          <a:lstStyle/>
          <a:p>
            <a:r>
              <a:rPr lang="en-US" b="1" dirty="0">
                <a:latin typeface="Times New Roman" panose="02020603050405020304" pitchFamily="18" charset="0"/>
                <a:ea typeface="Calibri" panose="020F0502020204030204" pitchFamily="34" charset="0"/>
              </a:rPr>
              <a:t>C.3. PRIVATE </a:t>
            </a:r>
            <a:r>
              <a:rPr lang="en-US" b="1" dirty="0" smtClean="0">
                <a:latin typeface="Times New Roman" panose="02020603050405020304" pitchFamily="18" charset="0"/>
                <a:ea typeface="Calibri" panose="020F0502020204030204" pitchFamily="34" charset="0"/>
              </a:rPr>
              <a:t>EXTENSION</a:t>
            </a:r>
          </a:p>
          <a:p>
            <a:endParaRPr lang="en-US" b="1" dirty="0" smtClean="0">
              <a:latin typeface="Times New Roman" panose="02020603050405020304" pitchFamily="18" charset="0"/>
              <a:ea typeface="Calibri" panose="020F0502020204030204" pitchFamily="34" charset="0"/>
            </a:endParaRPr>
          </a:p>
          <a:p>
            <a:r>
              <a:rPr lang="en-US" sz="2400" dirty="0">
                <a:latin typeface="Times New Roman" panose="02020603050405020304" pitchFamily="18" charset="0"/>
                <a:cs typeface="Times New Roman" panose="02020603050405020304" pitchFamily="18" charset="0"/>
              </a:rPr>
              <a:t>some developing countries now view the private sector as a more viable and efficient alternative to public extension in transferring agricultural technology and marketing agricultural products</a:t>
            </a:r>
            <a:r>
              <a:rPr lang="en-US" sz="2400" dirty="0" smtClean="0">
                <a:latin typeface="Times New Roman" panose="02020603050405020304" pitchFamily="18" charset="0"/>
                <a:cs typeface="Times New Roman" panose="02020603050405020304" pitchFamily="18" charset="0"/>
              </a:rPr>
              <a:t>.</a:t>
            </a:r>
          </a:p>
          <a:p>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Private extension agencies can provide higher quality, more appropriate products and services than public extension agencies, since they only deal with those farmers who can pay</a:t>
            </a: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416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 y="-664428"/>
            <a:ext cx="11950700" cy="7632859"/>
          </a:xfrm>
          <a:prstGeom prst="rect">
            <a:avLst/>
          </a:prstGeom>
        </p:spPr>
        <p:txBody>
          <a:bodyPr wrap="square">
            <a:spAutoFit/>
          </a:bodyPr>
          <a:lstStyle/>
          <a:p>
            <a:pPr>
              <a:lnSpc>
                <a:spcPct val="150000"/>
              </a:lnSpc>
              <a:spcAft>
                <a:spcPts val="80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800"/>
              </a:spcAft>
            </a:pPr>
            <a:endParaRPr lang="en-US" b="1"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800"/>
              </a:spcAft>
            </a:pP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C.5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CHALLENGES FACED BY RWANDA AGRICUTURE </a:t>
            </a: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EXTENSIONS</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2400" dirty="0">
                <a:latin typeface="Times New Roman" panose="02020603050405020304" pitchFamily="18" charset="0"/>
                <a:ea typeface="Calibri" panose="020F0502020204030204" pitchFamily="34" charset="0"/>
                <a:cs typeface="Times New Roman" panose="02020603050405020304" pitchFamily="18" charset="0"/>
              </a:rPr>
              <a:t>sector faces many challenges, including skeletal extension staff at Rwanda Agriculture Board (RAB), lack of access to inputs and poor farmer skills, the agriculture ministry had to devise strategies to solve them (Julius 2016).</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Wingdings" panose="05000000000000000000" pitchFamily="2"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Despite these achievements thus far, farmers still face a number of challenges. households say lack of market is still a big problem, especially during harvesting period</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Wingdings" panose="05000000000000000000" pitchFamily="2"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Crop production has increased, but there are no ready markets where we can sell our produce. Unstable prices also present a big challenge</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Wingdings" panose="05000000000000000000" pitchFamily="2"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Because of these problems, some farmers cannot afford inputs, like fertilizers. He notes that extension workers and field facilitators are still few to cover all the farmers in any given areas.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93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49313"/>
            <a:ext cx="12192000" cy="2062103"/>
          </a:xfrm>
          <a:prstGeom prst="rect">
            <a:avLst/>
          </a:prstGeom>
        </p:spPr>
        <p:txBody>
          <a:bodyPr wrap="square">
            <a:spAutoFit/>
          </a:bodyPr>
          <a:lstStyle/>
          <a:p>
            <a:pPr>
              <a:lnSpc>
                <a:spcPct val="150000"/>
              </a:lnSpc>
              <a:spcAft>
                <a:spcPts val="80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0" y="30634"/>
            <a:ext cx="12192000" cy="6796732"/>
          </a:xfrm>
          <a:prstGeom prst="rect">
            <a:avLst/>
          </a:prstGeom>
        </p:spPr>
        <p:txBody>
          <a:bodyPr wrap="square">
            <a:spAutoFit/>
          </a:bodyPr>
          <a:lstStyle/>
          <a:p>
            <a:pPr>
              <a:lnSpc>
                <a:spcPct val="150000"/>
              </a:lnSpc>
              <a:spcAft>
                <a:spcPts val="8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C.6 PARTERNSHIP BETWEEN PUBLIC&amp; PRIVATE</a:t>
            </a:r>
          </a:p>
          <a:p>
            <a:endParaRPr lang="en-US"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In order to quick agriculture development, the Government of Rwanda has heavily invested in the sector over the past few decades.</a:t>
            </a:r>
          </a:p>
          <a:p>
            <a:r>
              <a:rPr lang="en-US" sz="2400" dirty="0" smtClean="0">
                <a:latin typeface="Times New Roman" panose="02020603050405020304" pitchFamily="18" charset="0"/>
                <a:cs typeface="Times New Roman" panose="02020603050405020304" pitchFamily="18" charset="0"/>
              </a:rPr>
              <a:t> A lot of effort has been done such as financial support to inputs, extension services, livestock distribution, market infrastructure, processing facilities, land husbandry and irrigation are examples of these state efforts. </a:t>
            </a:r>
          </a:p>
          <a:p>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government has also encouraged financial institutions to lend to the sector through Credit Guarantee Schemes, matching grants and quasi-equity loans through BDF.  </a:t>
            </a: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Private businesses in agriculture are best positioned to pen and give a better yield to the sector. They generally have a stronger implementing capacity than both farmers and the government in many areas. But most importantly, are able to establish the connection with household to commercialization. Agri-businesses that formally source from farmers create income opportunities while service providers increase their productivity (MINAGRI 2019).  </a:t>
            </a:r>
          </a:p>
          <a:p>
            <a:pPr>
              <a:lnSpc>
                <a:spcPct val="150000"/>
              </a:lnSpc>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4225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1494</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Option:Horticulture Group:3         </vt:lpstr>
      <vt:lpstr>A PUBLIC-PRIVATE PARTENERSHIP MODEL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PUBLIC-PRIVATE PARTENERSHIP MODEL</dc:title>
  <dc:creator>Student</dc:creator>
  <cp:lastModifiedBy>Student</cp:lastModifiedBy>
  <cp:revision>14</cp:revision>
  <dcterms:created xsi:type="dcterms:W3CDTF">2020-10-30T10:28:23Z</dcterms:created>
  <dcterms:modified xsi:type="dcterms:W3CDTF">2020-10-30T15:03:04Z</dcterms:modified>
</cp:coreProperties>
</file>