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1.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2.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3.xml" ContentType="application/vnd.openxmlformats-officedocument.presentationml.notesSlide+xml"/>
  <Override PartName="/ppt/tags/tag34.xml" ContentType="application/vnd.openxmlformats-officedocument.presentationml.tags+xml"/>
  <Override PartName="/ppt/notesSlides/notesSlide4.xml" ContentType="application/vnd.openxmlformats-officedocument.presentationml.notesSlide+xml"/>
  <Override PartName="/ppt/tags/tag35.xml" ContentType="application/vnd.openxmlformats-officedocument.presentationml.tags+xml"/>
  <Override PartName="/ppt/notesSlides/notesSlide5.xml" ContentType="application/vnd.openxmlformats-officedocument.presentationml.notesSlide+xml"/>
  <Override PartName="/ppt/tags/tag36.xml" ContentType="application/vnd.openxmlformats-officedocument.presentationml.tags+xml"/>
  <Override PartName="/ppt/notesSlides/notesSlide6.xml" ContentType="application/vnd.openxmlformats-officedocument.presentationml.notesSlide+xml"/>
  <Override PartName="/ppt/tags/tag37.xml" ContentType="application/vnd.openxmlformats-officedocument.presentationml.tags+xml"/>
  <Override PartName="/ppt/notesSlides/notesSlide7.xml" ContentType="application/vnd.openxmlformats-officedocument.presentationml.notesSlide+xml"/>
  <Override PartName="/ppt/tags/tag38.xml" ContentType="application/vnd.openxmlformats-officedocument.presentationml.tags+xml"/>
  <Override PartName="/ppt/notesSlides/notesSlide8.xml" ContentType="application/vnd.openxmlformats-officedocument.presentationml.notesSlide+xml"/>
  <Override PartName="/ppt/tags/tag39.xml" ContentType="application/vnd.openxmlformats-officedocument.presentationml.tags+xml"/>
  <Override PartName="/ppt/notesSlides/notesSlide9.xml" ContentType="application/vnd.openxmlformats-officedocument.presentationml.notesSlide+xml"/>
  <Override PartName="/ppt/tags/tag40.xml" ContentType="application/vnd.openxmlformats-officedocument.presentationml.tags+xml"/>
  <Override PartName="/ppt/notesSlides/notesSlide10.xml" ContentType="application/vnd.openxmlformats-officedocument.presentationml.notesSlide+xml"/>
  <Override PartName="/ppt/tags/tag41.xml" ContentType="application/vnd.openxmlformats-officedocument.presentationml.tags+xml"/>
  <Override PartName="/ppt/notesSlides/notesSlide11.xml" ContentType="application/vnd.openxmlformats-officedocument.presentationml.notesSlide+xml"/>
  <Override PartName="/ppt/tags/tag42.xml" ContentType="application/vnd.openxmlformats-officedocument.presentationml.tags+xml"/>
  <Override PartName="/ppt/notesSlides/notesSlide12.xml" ContentType="application/vnd.openxmlformats-officedocument.presentationml.notesSlide+xml"/>
  <Override PartName="/ppt/tags/tag43.xml" ContentType="application/vnd.openxmlformats-officedocument.presentationml.tags+xml"/>
  <Override PartName="/ppt/notesSlides/notesSlide13.xml" ContentType="application/vnd.openxmlformats-officedocument.presentationml.notesSlide+xml"/>
  <Override PartName="/ppt/tags/tag44.xml" ContentType="application/vnd.openxmlformats-officedocument.presentationml.tags+xml"/>
  <Override PartName="/ppt/notesSlides/notesSlide14.xml" ContentType="application/vnd.openxmlformats-officedocument.presentationml.notesSlide+xml"/>
  <Override PartName="/ppt/tags/tag45.xml" ContentType="application/vnd.openxmlformats-officedocument.presentationml.tags+xml"/>
  <Override PartName="/ppt/notesSlides/notesSlide15.xml" ContentType="application/vnd.openxmlformats-officedocument.presentationml.notesSlide+xml"/>
  <Override PartName="/ppt/tags/tag46.xml" ContentType="application/vnd.openxmlformats-officedocument.presentationml.tags+xml"/>
  <Override PartName="/ppt/notesSlides/notesSlide16.xml" ContentType="application/vnd.openxmlformats-officedocument.presentationml.notesSlide+xml"/>
  <Override PartName="/ppt/tags/tag47.xml" ContentType="application/vnd.openxmlformats-officedocument.presentationml.tags+xml"/>
  <Override PartName="/ppt/notesSlides/notesSlide17.xml" ContentType="application/vnd.openxmlformats-officedocument.presentationml.notesSlide+xml"/>
  <Override PartName="/ppt/tags/tag48.xml" ContentType="application/vnd.openxmlformats-officedocument.presentationml.tags+xml"/>
  <Override PartName="/ppt/notesSlides/notesSlide18.xml" ContentType="application/vnd.openxmlformats-officedocument.presentationml.notesSlide+xml"/>
  <Override PartName="/ppt/tags/tag49.xml" ContentType="application/vnd.openxmlformats-officedocument.presentationml.tags+xml"/>
  <Override PartName="/ppt/notesSlides/notesSlide19.xml" ContentType="application/vnd.openxmlformats-officedocument.presentationml.notesSlide+xml"/>
  <Override PartName="/ppt/tags/tag50.xml" ContentType="application/vnd.openxmlformats-officedocument.presentationml.tags+xml"/>
  <Override PartName="/ppt/notesSlides/notesSlide20.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257" r:id="rId2"/>
    <p:sldId id="295" r:id="rId3"/>
    <p:sldId id="259" r:id="rId4"/>
    <p:sldId id="260"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96" r:id="rId33"/>
    <p:sldId id="297" r:id="rId34"/>
    <p:sldId id="298" r:id="rId35"/>
    <p:sldId id="299" r:id="rId36"/>
    <p:sldId id="300" r:id="rId37"/>
    <p:sldId id="301" r:id="rId38"/>
    <p:sldId id="303" r:id="rId39"/>
    <p:sldId id="306" r:id="rId40"/>
    <p:sldId id="307" r:id="rId41"/>
    <p:sldId id="308" r:id="rId42"/>
    <p:sldId id="310" r:id="rId43"/>
    <p:sldId id="311" r:id="rId44"/>
    <p:sldId id="313" r:id="rId45"/>
    <p:sldId id="314" r:id="rId46"/>
    <p:sldId id="316" r:id="rId47"/>
    <p:sldId id="317" r:id="rId48"/>
    <p:sldId id="330" r:id="rId49"/>
    <p:sldId id="333" r:id="rId50"/>
    <p:sldId id="334" r:id="rId51"/>
    <p:sldId id="336" r:id="rId52"/>
    <p:sldId id="339" r:id="rId53"/>
    <p:sldId id="340" r:id="rId54"/>
    <p:sldId id="344" r:id="rId55"/>
    <p:sldId id="348" r:id="rId56"/>
    <p:sldId id="351" r:id="rId57"/>
    <p:sldId id="353" r:id="rId58"/>
    <p:sldId id="355" r:id="rId59"/>
    <p:sldId id="290" r:id="rId60"/>
  </p:sldIdLst>
  <p:sldSz cx="12192000" cy="6858000"/>
  <p:notesSz cx="6858000" cy="9144000"/>
  <p:custDataLst>
    <p:tags r:id="rId6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04" y="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W"/>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832B1C-1EC2-4036-8228-C200C6735E47}" type="datetimeFigureOut">
              <a:rPr lang="en-ZW" smtClean="0"/>
              <a:t>4/10/2023</a:t>
            </a:fld>
            <a:endParaRPr lang="en-ZW"/>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W"/>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W"/>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60B437-1467-4289-B3FC-C818A68F6CFF}" type="slidenum">
              <a:rPr lang="en-ZW" smtClean="0"/>
              <a:t>‹#›</a:t>
            </a:fld>
            <a:endParaRPr lang="en-ZW"/>
          </a:p>
        </p:txBody>
      </p:sp>
    </p:spTree>
    <p:extLst>
      <p:ext uri="{BB962C8B-B14F-4D97-AF65-F5344CB8AC3E}">
        <p14:creationId xmlns:p14="http://schemas.microsoft.com/office/powerpoint/2010/main" val="1739064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9D54098-EC15-47C4-A38D-B35C4F392EEE}" type="slidenum">
              <a:rPr lang="en-GB" smtClean="0"/>
              <a:pPr eaLnBrk="1" hangingPunct="1"/>
              <a:t>13</a:t>
            </a:fld>
            <a:endParaRPr lang="en-GB"/>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zh-CN" b="1">
                <a:solidFill>
                  <a:srgbClr val="8080FF"/>
                </a:solidFill>
              </a:rPr>
              <a:t>Gravid proglottid</a:t>
            </a:r>
            <a:r>
              <a:rPr lang="en-US" altLang="zh-CN" b="1"/>
              <a:t>, India ink technique.</a:t>
            </a:r>
            <a:r>
              <a:rPr lang="en-US" altLang="zh-CN"/>
              <a:t> </a:t>
            </a:r>
          </a:p>
          <a:p>
            <a:pPr eaLnBrk="1" hangingPunct="1">
              <a:buFontTx/>
              <a:buChar char="•"/>
            </a:pPr>
            <a:r>
              <a:rPr lang="en-US" altLang="zh-CN" b="1"/>
              <a:t>Taenia solium</a:t>
            </a:r>
          </a:p>
          <a:p>
            <a:pPr eaLnBrk="1" hangingPunct="1">
              <a:buFontTx/>
              <a:buChar char="•"/>
            </a:pPr>
            <a:r>
              <a:rPr lang="en-US" altLang="zh-CN" b="1"/>
              <a:t>Note : Less than 14 lateral uterine branches (one side).</a:t>
            </a:r>
            <a:r>
              <a:rPr lang="en-US" altLang="zh-CN"/>
              <a:t> </a:t>
            </a:r>
          </a:p>
          <a:p>
            <a:pPr eaLnBrk="1" hangingPunct="1">
              <a:buFontTx/>
              <a:buChar char="•"/>
            </a:pPr>
            <a:r>
              <a:rPr lang="zh-CN" altLang="en-US" b="1"/>
              <a:t>来源 </a:t>
            </a:r>
            <a:r>
              <a:rPr lang="en-US" altLang="zh-CN"/>
              <a:t>http://www.medicine.cmu.ac.th/dept/parasite/official/cestode/frame_tr.htm</a:t>
            </a:r>
          </a:p>
          <a:p>
            <a:pPr eaLnBrk="1" hangingPunct="1"/>
            <a:endParaRPr lang="en-US" altLang="zh-CN"/>
          </a:p>
        </p:txBody>
      </p:sp>
    </p:spTree>
    <p:extLst>
      <p:ext uri="{BB962C8B-B14F-4D97-AF65-F5344CB8AC3E}">
        <p14:creationId xmlns:p14="http://schemas.microsoft.com/office/powerpoint/2010/main" val="3846421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i="1">
                <a:latin typeface="Arial" panose="020B0604020202020204" pitchFamily="34" charset="0"/>
              </a:rPr>
              <a:t>Echinococcus </a:t>
            </a:r>
            <a:r>
              <a:rPr lang="en-US" altLang="en-US">
                <a:latin typeface="Arial" panose="020B0604020202020204" pitchFamily="34" charset="0"/>
              </a:rPr>
              <a:t>species have an indirect life cycle, and must develop in both an intermediate and a definitive host. In many cases, the parasite cycles through specific predators or scavengers, and their prey. Definitive hosts become infected when they ingest cysts (metacestodes) in the tissues of the intermediate hosts. The cysts develop into tapeworms, which mature in the host’s small intestine. Gravid proglottids or eggs are shed in the feces, and are immediately infective. Under ideal conditions, eggs remain viable for several weeks or months in pastures or gardens, and on fomites. They survive best under moist conditions and in moderate temperatures. The intermediate hosts include a large number of domesticated and wild animals, particularly herbivores. Humans can also be infected. If an intermediate host ingests the eggs, the larvae are released, penetrate the intestinal wall, and are carried in blood or lymph to the target organs. </a:t>
            </a:r>
          </a:p>
          <a:p>
            <a:endParaRPr lang="en-US" altLang="en-US">
              <a:latin typeface="Arial" panose="020B0604020202020204" pitchFamily="34" charset="0"/>
            </a:endParaRPr>
          </a:p>
        </p:txBody>
      </p:sp>
      <p:sp>
        <p:nvSpPr>
          <p:cNvPr id="7373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D615839E-59CB-4C59-86C9-F908108C838C}" type="slidenum">
              <a:rPr lang="en-US" altLang="en-US"/>
              <a:pPr eaLnBrk="1" hangingPunct="1">
                <a:spcBef>
                  <a:spcPct val="0"/>
                </a:spcBef>
              </a:pPr>
              <a:t>39</a:t>
            </a:fld>
            <a:endParaRPr lang="en-US" altLang="en-US"/>
          </a:p>
        </p:txBody>
      </p:sp>
    </p:spTree>
    <p:extLst>
      <p:ext uri="{BB962C8B-B14F-4D97-AF65-F5344CB8AC3E}">
        <p14:creationId xmlns:p14="http://schemas.microsoft.com/office/powerpoint/2010/main" val="16802384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Human echinococcosis is caused by the larval stages of cestodes (tapeworms) of the genus </a:t>
            </a:r>
            <a:r>
              <a:rPr lang="en-US" altLang="en-US" i="1">
                <a:latin typeface="Arial" panose="020B0604020202020204" pitchFamily="34" charset="0"/>
              </a:rPr>
              <a:t>Echinococcus</a:t>
            </a:r>
            <a:r>
              <a:rPr lang="en-US" altLang="en-US">
                <a:latin typeface="Arial" panose="020B0604020202020204" pitchFamily="34" charset="0"/>
              </a:rPr>
              <a:t>. The adult </a:t>
            </a:r>
            <a:r>
              <a:rPr lang="en-US" altLang="en-US" i="1">
                <a:latin typeface="Arial" panose="020B0604020202020204" pitchFamily="34" charset="0"/>
              </a:rPr>
              <a:t>Echinococcus granulosus</a:t>
            </a:r>
            <a:r>
              <a:rPr lang="en-US" altLang="en-US">
                <a:latin typeface="Arial" panose="020B0604020202020204" pitchFamily="34" charset="0"/>
              </a:rPr>
              <a:t> (3 to 6 mm long) resides in the small bowel of the definitive hosts, dogs or other canids. Gravid proglottids release eggs that are passed in the feces. After ingestion by a suitable intermediate host (under natural conditions: sheep, goat, swine, cattle, horses, camel), the egg hatches in the small bowel and releases an oncosphere that penetrates the intestinal wall and migrates through the circulatory system into various organs, especially the liver and lungs. In these organs, the oncosphere develops into a cyst  that enlarges gradually, producing protoscolices and daughter cysts that fill the cyst interior. The definitive host becomes infected by ingesting the cyst-containing organs of the infected intermediate host. After ingestion, the protoscolices evaginate, attach to the intestinal mucosa , and develop into adult stages in 32 to 80 days.</a:t>
            </a:r>
          </a:p>
          <a:p>
            <a:endParaRPr lang="en-US" altLang="en-US">
              <a:latin typeface="Arial" panose="020B0604020202020204" pitchFamily="34" charset="0"/>
            </a:endParaRPr>
          </a:p>
          <a:p>
            <a:r>
              <a:rPr lang="en-US" altLang="en-US">
                <a:latin typeface="Arial" panose="020B0604020202020204" pitchFamily="34" charset="0"/>
              </a:rPr>
              <a:t>Image: Life cycle of </a:t>
            </a:r>
            <a:r>
              <a:rPr lang="en-US" altLang="en-US" i="1">
                <a:latin typeface="Arial" panose="020B0604020202020204" pitchFamily="34" charset="0"/>
              </a:rPr>
              <a:t>Echinococcus. </a:t>
            </a:r>
            <a:r>
              <a:rPr lang="en-US" altLang="en-US">
                <a:latin typeface="Arial" panose="020B0604020202020204" pitchFamily="34" charset="0"/>
              </a:rPr>
              <a:t>Source: CDC Division of Parasitic Diseases] </a:t>
            </a:r>
          </a:p>
          <a:p>
            <a:endParaRPr lang="en-US" altLang="en-US">
              <a:latin typeface="Arial" panose="020B0604020202020204" pitchFamily="34" charset="0"/>
            </a:endParaRPr>
          </a:p>
        </p:txBody>
      </p:sp>
      <p:sp>
        <p:nvSpPr>
          <p:cNvPr id="7475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CD0BCF18-CC20-4D63-9FE6-ECE5A0DED877}" type="slidenum">
              <a:rPr lang="en-US" altLang="en-US"/>
              <a:pPr eaLnBrk="1" hangingPunct="1">
                <a:spcBef>
                  <a:spcPct val="0"/>
                </a:spcBef>
              </a:pPr>
              <a:t>40</a:t>
            </a:fld>
            <a:endParaRPr lang="en-US" altLang="en-US"/>
          </a:p>
        </p:txBody>
      </p:sp>
    </p:spTree>
    <p:extLst>
      <p:ext uri="{BB962C8B-B14F-4D97-AF65-F5344CB8AC3E}">
        <p14:creationId xmlns:p14="http://schemas.microsoft.com/office/powerpoint/2010/main" val="3711585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The definitive hosts for </a:t>
            </a:r>
            <a:r>
              <a:rPr lang="en-US" altLang="en-US" i="1">
                <a:latin typeface="Arial" panose="020B0604020202020204" pitchFamily="34" charset="0"/>
              </a:rPr>
              <a:t>E. granulosus s. l. </a:t>
            </a:r>
            <a:r>
              <a:rPr lang="en-US" altLang="en-US">
                <a:latin typeface="Arial" panose="020B0604020202020204" pitchFamily="34" charset="0"/>
              </a:rPr>
              <a:t>are canids, felids, and hyaenids. </a:t>
            </a:r>
            <a:r>
              <a:rPr lang="en-US" altLang="en-US" i="1">
                <a:latin typeface="Arial" panose="020B0604020202020204" pitchFamily="34" charset="0"/>
              </a:rPr>
              <a:t>Echinococcus </a:t>
            </a:r>
            <a:r>
              <a:rPr lang="en-US" altLang="en-US">
                <a:latin typeface="Arial" panose="020B0604020202020204" pitchFamily="34" charset="0"/>
              </a:rPr>
              <a:t>eggs have a sticky coat that will adhere to an animal’s fur and other objects. Insects such as flies and beetles, or birds, can also act as mechanical vectors. In addition, the shed proglottids may perform rhythmic contractions that help to disperse the eggs widely on pastures. </a:t>
            </a:r>
          </a:p>
          <a:p>
            <a:endParaRPr lang="en-US" altLang="en-US">
              <a:latin typeface="Arial" panose="020B0604020202020204" pitchFamily="34" charset="0"/>
            </a:endParaRPr>
          </a:p>
          <a:p>
            <a:r>
              <a:rPr lang="en-US" altLang="en-US">
                <a:latin typeface="Arial" panose="020B0604020202020204" pitchFamily="34" charset="0"/>
              </a:rPr>
              <a:t>[Photo: Dogs. Source: Nichollette Rider/CFSPH]</a:t>
            </a:r>
          </a:p>
          <a:p>
            <a:endParaRPr lang="en-US" altLang="en-US">
              <a:latin typeface="Arial" panose="020B0604020202020204" pitchFamily="34" charset="0"/>
            </a:endParaRPr>
          </a:p>
        </p:txBody>
      </p:sp>
      <p:sp>
        <p:nvSpPr>
          <p:cNvPr id="7578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7638F20D-E10B-4E32-AC7C-9AD3420675E1}" type="slidenum">
              <a:rPr lang="en-US" altLang="en-US"/>
              <a:pPr eaLnBrk="1" hangingPunct="1">
                <a:spcBef>
                  <a:spcPct val="0"/>
                </a:spcBef>
              </a:pPr>
              <a:t>41</a:t>
            </a:fld>
            <a:endParaRPr lang="en-US" altLang="en-US"/>
          </a:p>
        </p:txBody>
      </p:sp>
    </p:spTree>
    <p:extLst>
      <p:ext uri="{BB962C8B-B14F-4D97-AF65-F5344CB8AC3E}">
        <p14:creationId xmlns:p14="http://schemas.microsoft.com/office/powerpoint/2010/main" val="15395697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The definitive hosts for </a:t>
            </a:r>
            <a:r>
              <a:rPr lang="en-US" altLang="en-US" i="1">
                <a:latin typeface="Arial" panose="020B0604020202020204" pitchFamily="34" charset="0"/>
              </a:rPr>
              <a:t>E. vogeli </a:t>
            </a:r>
            <a:r>
              <a:rPr lang="en-US" altLang="en-US">
                <a:latin typeface="Arial" panose="020B0604020202020204" pitchFamily="34" charset="0"/>
              </a:rPr>
              <a:t>are bush dogs (</a:t>
            </a:r>
            <a:r>
              <a:rPr lang="en-US" altLang="en-US" i="1">
                <a:latin typeface="Arial" panose="020B0604020202020204" pitchFamily="34" charset="0"/>
              </a:rPr>
              <a:t>Speothos venaticus</a:t>
            </a:r>
            <a:r>
              <a:rPr lang="en-US" altLang="en-US">
                <a:latin typeface="Arial" panose="020B0604020202020204" pitchFamily="34" charset="0"/>
              </a:rPr>
              <a:t>) and the intermediate hosts are South American rodents, especially pacas (</a:t>
            </a:r>
            <a:r>
              <a:rPr lang="en-US" altLang="en-US" i="1">
                <a:latin typeface="Arial" panose="020B0604020202020204" pitchFamily="34" charset="0"/>
              </a:rPr>
              <a:t>Cuniculus paca</a:t>
            </a:r>
            <a:r>
              <a:rPr lang="en-US" altLang="en-US">
                <a:latin typeface="Arial" panose="020B0604020202020204" pitchFamily="34" charset="0"/>
              </a:rPr>
              <a:t>). Dogs, which may be given the entrails from pacas after a hunt, can also act as definitive hosts. The definitive hosts for </a:t>
            </a:r>
            <a:r>
              <a:rPr lang="en-US" altLang="en-US" i="1">
                <a:latin typeface="Arial" panose="020B0604020202020204" pitchFamily="34" charset="0"/>
              </a:rPr>
              <a:t>E. oligarthrus </a:t>
            </a:r>
            <a:r>
              <a:rPr lang="en-US" altLang="en-US">
                <a:latin typeface="Arial" panose="020B0604020202020204" pitchFamily="34" charset="0"/>
              </a:rPr>
              <a:t>are wild felids, and the intermediate hosts are rodents. </a:t>
            </a:r>
          </a:p>
          <a:p>
            <a:endParaRPr lang="en-US" altLang="en-US">
              <a:latin typeface="Arial" panose="020B0604020202020204" pitchFamily="34" charset="0"/>
            </a:endParaRPr>
          </a:p>
        </p:txBody>
      </p:sp>
      <p:sp>
        <p:nvSpPr>
          <p:cNvPr id="77828"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9F3CDB2A-1181-42BA-80C1-23F9CA1B7A3A}" type="slidenum">
              <a:rPr lang="en-US" altLang="en-US"/>
              <a:pPr eaLnBrk="1" hangingPunct="1">
                <a:spcBef>
                  <a:spcPct val="0"/>
                </a:spcBef>
              </a:pPr>
              <a:t>42</a:t>
            </a:fld>
            <a:endParaRPr lang="en-US" altLang="en-US"/>
          </a:p>
        </p:txBody>
      </p:sp>
    </p:spTree>
    <p:extLst>
      <p:ext uri="{BB962C8B-B14F-4D97-AF65-F5344CB8AC3E}">
        <p14:creationId xmlns:p14="http://schemas.microsoft.com/office/powerpoint/2010/main" val="3255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Humans act as intermediate hosts for </a:t>
            </a:r>
            <a:r>
              <a:rPr lang="en-US" altLang="en-US" i="1">
                <a:latin typeface="Arial" panose="020B0604020202020204" pitchFamily="34" charset="0"/>
              </a:rPr>
              <a:t>Echinococcus </a:t>
            </a:r>
            <a:r>
              <a:rPr lang="en-US" altLang="en-US">
                <a:latin typeface="Arial" panose="020B0604020202020204" pitchFamily="34" charset="0"/>
              </a:rPr>
              <a:t>spp., and are infected when they ingest tapeworm eggs from the definitive host. The eggs may be eaten in foods such as vegetables, fruits or herbs, or drunk in contaminated water. They can also stick to the hands when a person pets an infected dog or cat, handles a wild animal or its carcass, or touches contaminated soil and vegetation. Uninfected pets may carry the eggs on their fur if they contact the feces of infected wild hosts. This is probably more common in dogs, which may roll in feces. </a:t>
            </a:r>
          </a:p>
        </p:txBody>
      </p:sp>
      <p:sp>
        <p:nvSpPr>
          <p:cNvPr id="7885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320CE3BC-059D-4AAB-B840-446D9EC7C401}" type="slidenum">
              <a:rPr lang="en-US" altLang="en-US"/>
              <a:pPr eaLnBrk="1" hangingPunct="1">
                <a:spcBef>
                  <a:spcPct val="0"/>
                </a:spcBef>
              </a:pPr>
              <a:t>43</a:t>
            </a:fld>
            <a:endParaRPr lang="en-US" altLang="en-US"/>
          </a:p>
        </p:txBody>
      </p:sp>
    </p:spTree>
    <p:extLst>
      <p:ext uri="{BB962C8B-B14F-4D97-AF65-F5344CB8AC3E}">
        <p14:creationId xmlns:p14="http://schemas.microsoft.com/office/powerpoint/2010/main" val="12067212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The incubation period for echinococcosis varies from months to years. It can be as long as 20-30 years, if the cyst grows slowly and is not in a critical location. The symptoms of echinococcosis depend on the size, number and the location of the metacestodes. Until the cysts become large enough to damage adjacent tissues and organs, they are usually asymptomatic. The clinical signs are those of a mass lesion. </a:t>
            </a:r>
          </a:p>
          <a:p>
            <a:endParaRPr lang="en-US" altLang="en-US">
              <a:latin typeface="Arial" panose="020B0604020202020204" pitchFamily="34" charset="0"/>
            </a:endParaRPr>
          </a:p>
        </p:txBody>
      </p:sp>
      <p:sp>
        <p:nvSpPr>
          <p:cNvPr id="8090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B61044F3-026A-419C-A4C7-D76D8B575B7F}" type="slidenum">
              <a:rPr lang="en-US" altLang="en-US"/>
              <a:pPr eaLnBrk="1" hangingPunct="1">
                <a:spcBef>
                  <a:spcPct val="0"/>
                </a:spcBef>
              </a:pPr>
              <a:t>44</a:t>
            </a:fld>
            <a:endParaRPr lang="en-US" altLang="en-US"/>
          </a:p>
        </p:txBody>
      </p:sp>
    </p:spTree>
    <p:extLst>
      <p:ext uri="{BB962C8B-B14F-4D97-AF65-F5344CB8AC3E}">
        <p14:creationId xmlns:p14="http://schemas.microsoft.com/office/powerpoint/2010/main" val="771086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i="1">
                <a:latin typeface="Arial" panose="020B0604020202020204" pitchFamily="34" charset="0"/>
              </a:rPr>
              <a:t>E. granulosus s. l. </a:t>
            </a:r>
            <a:r>
              <a:rPr lang="en-US" altLang="en-US">
                <a:latin typeface="Arial" panose="020B0604020202020204" pitchFamily="34" charset="0"/>
              </a:rPr>
              <a:t>cysts can remain asymptomatic for many years. They are usually well tolerated until they cause pressure on surrounding tissues. The symptoms resemble those of a slowly growing tumor. Although most people have only one cyst, multiple cysts can be found. Approximately 60-70% of </a:t>
            </a:r>
            <a:r>
              <a:rPr lang="en-US" altLang="en-US" i="1">
                <a:latin typeface="Arial" panose="020B0604020202020204" pitchFamily="34" charset="0"/>
              </a:rPr>
              <a:t>E. granulosus s. l. </a:t>
            </a:r>
            <a:r>
              <a:rPr lang="en-US" altLang="en-US">
                <a:latin typeface="Arial" panose="020B0604020202020204" pitchFamily="34" charset="0"/>
              </a:rPr>
              <a:t>cysts occur in the liver and 20-25% in the lungs. The remaining cysts can be found almost anywhere in the body including the bones, kidneys, spleen, muscles, CNS and behind the eye. Depending on the location, some cysts can become very large and may contain up to several liters of fluid. Others in critical locations such as the brain become symptomatic when they are still small. Secondary cystic echinococcosis occurs when a cyst leaks or ruptures; dissemination is seen mainly in the abdominal cavity. Leakage of the cyst fluid can also cause allergic reactions including shaking chills and/or fever, asthma, pruritus, urticaria or life-threatening anaphylaxis Other symptoms vary with the location(s) of the cysts. </a:t>
            </a:r>
            <a:r>
              <a:rPr lang="en-US" altLang="en-US" i="1">
                <a:latin typeface="Arial" panose="020B0604020202020204" pitchFamily="34" charset="0"/>
              </a:rPr>
              <a:t>E. granulosus s. l. </a:t>
            </a:r>
            <a:r>
              <a:rPr lang="en-US" altLang="en-US">
                <a:latin typeface="Arial" panose="020B0604020202020204" pitchFamily="34" charset="0"/>
              </a:rPr>
              <a:t>cysts can also be asymptomatic throughout the individual’s life, and may be incidental findings at surgery or autopsy. Some cysts may die and not develop further.</a:t>
            </a:r>
          </a:p>
        </p:txBody>
      </p:sp>
      <p:sp>
        <p:nvSpPr>
          <p:cNvPr id="8192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85C5BDFC-9851-410E-8F2D-33609DAC7E6B}" type="slidenum">
              <a:rPr lang="en-US" altLang="en-US"/>
              <a:pPr eaLnBrk="1" hangingPunct="1">
                <a:spcBef>
                  <a:spcPct val="0"/>
                </a:spcBef>
              </a:pPr>
              <a:t>45</a:t>
            </a:fld>
            <a:endParaRPr lang="en-US" altLang="en-US"/>
          </a:p>
        </p:txBody>
      </p:sp>
    </p:spTree>
    <p:extLst>
      <p:ext uri="{BB962C8B-B14F-4D97-AF65-F5344CB8AC3E}">
        <p14:creationId xmlns:p14="http://schemas.microsoft.com/office/powerpoint/2010/main" val="22517978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i="1">
                <a:latin typeface="Arial" panose="020B0604020202020204" pitchFamily="34" charset="0"/>
              </a:rPr>
              <a:t>E. vogeli </a:t>
            </a:r>
            <a:r>
              <a:rPr lang="en-US" altLang="en-US">
                <a:latin typeface="Arial" panose="020B0604020202020204" pitchFamily="34" charset="0"/>
              </a:rPr>
              <a:t>tends to occur initially in the liver; however, the cysts are invasive and can spread to nearby organs and tissues. The clinical signs resemble alveolar echinococcosis. Common symptoms with liver involvement include hepatomegaly, abdominal distension, weight loss, abdominal pain, jaundice and anemia. Palpable masses, which may or may not be painful, can be present in the liver or abdomen, and there may be signs of portal hypertension or biliary obstruction. Coughing, chest pain and hemoptysis can be seen if the lung in involved, and the rupture of esophageal varices can result.</a:t>
            </a:r>
          </a:p>
        </p:txBody>
      </p:sp>
      <p:sp>
        <p:nvSpPr>
          <p:cNvPr id="8397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5F333E4F-2544-43E5-A117-AA0F6203D366}" type="slidenum">
              <a:rPr lang="en-US" altLang="en-US"/>
              <a:pPr eaLnBrk="1" hangingPunct="1">
                <a:spcBef>
                  <a:spcPct val="0"/>
                </a:spcBef>
              </a:pPr>
              <a:t>46</a:t>
            </a:fld>
            <a:endParaRPr lang="en-US" altLang="en-US"/>
          </a:p>
        </p:txBody>
      </p:sp>
    </p:spTree>
    <p:extLst>
      <p:ext uri="{BB962C8B-B14F-4D97-AF65-F5344CB8AC3E}">
        <p14:creationId xmlns:p14="http://schemas.microsoft.com/office/powerpoint/2010/main" val="12077337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In humans, echinococcosis is diagnosed mainly with imaging techniques such as ultrasonography, radiology, magnetic resonance imaging (MRI) or CT scanning, supported by serology. Serological tests used in humans include enzyme-linked immunosorbent assays (ELISAs), indirect immunofluorescence, indirect hemagglutination, immunoblotting and latex agglutination. Some people with cysts do not develop detectable antibodies. False positives, which include cross-reactions with other taeniid cestodes, are also possible. Biopsies can also be used in diagnosis, but there is risk of cyst leakage or rupture, and antiparasitic drugs must be given concurrently. Ultrasonography-guided fine-needle puncture can distinguish cysts from tumors, abscesses and other lesions. The cyst fluid recovered with this technique can be examined for protoscolices and other evidence of the parasites. It may also be tested for </a:t>
            </a:r>
            <a:r>
              <a:rPr lang="en-US" altLang="en-US" i="1">
                <a:latin typeface="Arial" panose="020B0604020202020204" pitchFamily="34" charset="0"/>
              </a:rPr>
              <a:t>Echinococcus </a:t>
            </a:r>
            <a:r>
              <a:rPr lang="en-US" altLang="en-US">
                <a:latin typeface="Arial" panose="020B0604020202020204" pitchFamily="34" charset="0"/>
              </a:rPr>
              <a:t>antigens with an antigen-detection ELISA, or for parasite DNA using polymerase chain reaction (PCR) assays. When the lungs are affected, protoscolices might be found in sputum or bronchial washings. </a:t>
            </a:r>
            <a:r>
              <a:rPr lang="en-US" altLang="en-US" i="1">
                <a:latin typeface="Arial" panose="020B0604020202020204" pitchFamily="34" charset="0"/>
              </a:rPr>
              <a:t>Echinococcus </a:t>
            </a:r>
            <a:r>
              <a:rPr lang="en-US" altLang="en-US">
                <a:latin typeface="Arial" panose="020B0604020202020204" pitchFamily="34" charset="0"/>
              </a:rPr>
              <a:t>species can be distinguished by PCR followed by sequencing or restriction fragment length polymorphism analysis. Both nuclear and mitochondrial genes are used in differentiating species/ strains. Cysts from different species can also be distinguished by the morphology of the protoscolices, if they are present. In humans, some cysts are “sterile”; they do not produce protoscolices. </a:t>
            </a:r>
          </a:p>
          <a:p>
            <a:endParaRPr lang="en-US" altLang="en-US">
              <a:latin typeface="Arial" panose="020B0604020202020204" pitchFamily="34" charset="0"/>
            </a:endParaRPr>
          </a:p>
          <a:p>
            <a:r>
              <a:rPr lang="en-US" altLang="en-US">
                <a:latin typeface="Arial" panose="020B0604020202020204" pitchFamily="34" charset="0"/>
              </a:rPr>
              <a:t>[Photo: Under a low magnification of only 100X, this photomicrograph revealed three </a:t>
            </a:r>
            <a:r>
              <a:rPr lang="en-US" altLang="en-US" i="1">
                <a:latin typeface="Arial" panose="020B0604020202020204" pitchFamily="34" charset="0"/>
              </a:rPr>
              <a:t>Echinococcus</a:t>
            </a:r>
            <a:r>
              <a:rPr lang="en-US" altLang="en-US">
                <a:latin typeface="Arial" panose="020B0604020202020204" pitchFamily="34" charset="0"/>
              </a:rPr>
              <a:t> sp. protoscolices, which had been liberated from a hydatid cyst. Rupture of these cysts releases these larval protoscolices, and a condition known as “hydatid sand”. Source: CDC Public Health Image Library]</a:t>
            </a:r>
          </a:p>
        </p:txBody>
      </p:sp>
      <p:sp>
        <p:nvSpPr>
          <p:cNvPr id="8499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45A02C4F-22D0-4241-9484-4B1B90CEFEE9}" type="slidenum">
              <a:rPr lang="en-US" altLang="en-US"/>
              <a:pPr eaLnBrk="1" hangingPunct="1">
                <a:spcBef>
                  <a:spcPct val="0"/>
                </a:spcBef>
              </a:pPr>
              <a:t>47</a:t>
            </a:fld>
            <a:endParaRPr lang="en-US" altLang="en-US"/>
          </a:p>
        </p:txBody>
      </p:sp>
    </p:spTree>
    <p:extLst>
      <p:ext uri="{BB962C8B-B14F-4D97-AF65-F5344CB8AC3E}">
        <p14:creationId xmlns:p14="http://schemas.microsoft.com/office/powerpoint/2010/main" val="40802801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Controlling </a:t>
            </a:r>
            <a:r>
              <a:rPr lang="en-US" altLang="en-US" i="1">
                <a:latin typeface="Arial" panose="020B0604020202020204" pitchFamily="34" charset="0"/>
              </a:rPr>
              <a:t>Echinococcus </a:t>
            </a:r>
            <a:r>
              <a:rPr lang="en-US" altLang="en-US">
                <a:latin typeface="Arial" panose="020B0604020202020204" pitchFamily="34" charset="0"/>
              </a:rPr>
              <a:t>spp. that occur in domesticated animal cycles reduces human exposure. In particular, dogs should not be fed the entrails from livestock at slaughter. Because dogs and cats can also be infected from parasites in wildlife cycles, they should not be allowed to hunt wild animals, or be fed any tissues from these species. In endemic areas, regular testing and/or treatment is advisable in animals allowed outside. </a:t>
            </a:r>
          </a:p>
        </p:txBody>
      </p:sp>
      <p:sp>
        <p:nvSpPr>
          <p:cNvPr id="9626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80CCFFEA-A33D-46A0-8191-13BA09FC4982}" type="slidenum">
              <a:rPr lang="en-US" altLang="en-US"/>
              <a:pPr eaLnBrk="1" hangingPunct="1">
                <a:spcBef>
                  <a:spcPct val="0"/>
                </a:spcBef>
              </a:pPr>
              <a:t>48</a:t>
            </a:fld>
            <a:endParaRPr lang="en-US" altLang="en-US"/>
          </a:p>
        </p:txBody>
      </p:sp>
    </p:spTree>
    <p:extLst>
      <p:ext uri="{BB962C8B-B14F-4D97-AF65-F5344CB8AC3E}">
        <p14:creationId xmlns:p14="http://schemas.microsoft.com/office/powerpoint/2010/main" val="925966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D594FCF-EEBE-4B4D-9F5D-EAD5C8BC81C1}" type="slidenum">
              <a:rPr lang="en-GB" smtClean="0"/>
              <a:pPr eaLnBrk="1" hangingPunct="1"/>
              <a:t>24</a:t>
            </a:fld>
            <a:endParaRPr lang="en-GB"/>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zh-CN" b="1">
                <a:solidFill>
                  <a:srgbClr val="008040"/>
                </a:solidFill>
              </a:rPr>
              <a:t>Taenia saginata</a:t>
            </a:r>
          </a:p>
          <a:p>
            <a:pPr eaLnBrk="1" hangingPunct="1">
              <a:buFontTx/>
              <a:buChar char="•"/>
            </a:pPr>
            <a:r>
              <a:rPr lang="en-US" altLang="zh-CN" b="1">
                <a:solidFill>
                  <a:srgbClr val="008040"/>
                </a:solidFill>
              </a:rPr>
              <a:t>Gravid proglottid</a:t>
            </a:r>
            <a:r>
              <a:rPr lang="en-US" altLang="zh-CN" b="1"/>
              <a:t> , India ink technique.</a:t>
            </a:r>
            <a:r>
              <a:rPr lang="en-US" altLang="zh-CN"/>
              <a:t> </a:t>
            </a:r>
          </a:p>
          <a:p>
            <a:pPr eaLnBrk="1" hangingPunct="1">
              <a:buFontTx/>
              <a:buChar char="•"/>
            </a:pPr>
            <a:r>
              <a:rPr lang="en-US" altLang="zh-CN" b="1"/>
              <a:t>Note : More than 14 lateral uterine branches (one side).</a:t>
            </a:r>
            <a:r>
              <a:rPr lang="en-US" altLang="zh-CN"/>
              <a:t> </a:t>
            </a:r>
          </a:p>
          <a:p>
            <a:pPr eaLnBrk="1" hangingPunct="1"/>
            <a:r>
              <a:rPr lang="zh-CN" altLang="en-US" b="1"/>
              <a:t>来源 </a:t>
            </a:r>
            <a:r>
              <a:rPr lang="en-US" altLang="zh-CN"/>
              <a:t>http://www.medicine.cmu.ac.th/dept/parasite/official/cestode/frame_tr.htm</a:t>
            </a:r>
          </a:p>
        </p:txBody>
      </p:sp>
    </p:spTree>
    <p:extLst>
      <p:ext uri="{BB962C8B-B14F-4D97-AF65-F5344CB8AC3E}">
        <p14:creationId xmlns:p14="http://schemas.microsoft.com/office/powerpoint/2010/main" val="19448908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Dogs may be treated with anthelminthic agents before they are allowed to enter </a:t>
            </a:r>
            <a:r>
              <a:rPr lang="en-US" altLang="en-US" i="1">
                <a:latin typeface="Arial" panose="020B0604020202020204" pitchFamily="34" charset="0"/>
              </a:rPr>
              <a:t>Echinococcus</a:t>
            </a:r>
            <a:r>
              <a:rPr lang="en-US" altLang="en-US">
                <a:latin typeface="Arial" panose="020B0604020202020204" pitchFamily="34" charset="0"/>
              </a:rPr>
              <a:t>-free areas. Praziquantel is often used. One-time treatment is not adequate; definitive hosts often become reinfected if they are re-exposed. Dogs that might be infected should not be allowed onto pastures where livestock may graze. In some countries, foxes have been treated with praziquantel in bait to decrease the incidence of </a:t>
            </a:r>
            <a:r>
              <a:rPr lang="en-US" altLang="en-US" i="1">
                <a:latin typeface="Arial" panose="020B0604020202020204" pitchFamily="34" charset="0"/>
              </a:rPr>
              <a:t>E. multilocularis, </a:t>
            </a:r>
            <a:r>
              <a:rPr lang="en-US" altLang="en-US">
                <a:latin typeface="Arial" panose="020B0604020202020204" pitchFamily="34" charset="0"/>
              </a:rPr>
              <a:t>and the risk to other species</a:t>
            </a:r>
            <a:r>
              <a:rPr lang="en-US" altLang="en-US" i="1">
                <a:latin typeface="Arial" panose="020B0604020202020204" pitchFamily="34" charset="0"/>
              </a:rPr>
              <a:t>. </a:t>
            </a:r>
            <a:r>
              <a:rPr lang="en-US" altLang="en-US">
                <a:latin typeface="Arial" panose="020B0604020202020204" pitchFamily="34" charset="0"/>
              </a:rPr>
              <a:t>Eradication or control programs for the </a:t>
            </a:r>
            <a:r>
              <a:rPr lang="en-US" altLang="en-US" i="1">
                <a:latin typeface="Arial" panose="020B0604020202020204" pitchFamily="34" charset="0"/>
              </a:rPr>
              <a:t>E. granulosus </a:t>
            </a:r>
            <a:r>
              <a:rPr lang="en-US" altLang="en-US">
                <a:latin typeface="Arial" panose="020B0604020202020204" pitchFamily="34" charset="0"/>
              </a:rPr>
              <a:t>sheep/dog cycle have been successful in some areas, particularly on islands such as Iceland, New Zealand and Tasmania. These programs have targeted the parasite in domesticated dogs by regular surveillance, and if necessary, treatment. Education campaigns have also been used, either alone or in conjunction with programs aimed at dogs. The elimination of farm slaughter of sheep reduces the risk that dogs will be infected from this source. A recombinant vaccine for </a:t>
            </a:r>
            <a:r>
              <a:rPr lang="en-US" altLang="en-US" i="1">
                <a:latin typeface="Arial" panose="020B0604020202020204" pitchFamily="34" charset="0"/>
              </a:rPr>
              <a:t>E. granulosus </a:t>
            </a:r>
            <a:r>
              <a:rPr lang="en-US" altLang="en-US">
                <a:latin typeface="Arial" panose="020B0604020202020204" pitchFamily="34" charset="0"/>
              </a:rPr>
              <a:t>in sheep has been successful in field trials. This vaccine has been licensed to a commercial group in the People’s Republic of China. Models suggest that livestock vaccines would be most effective if combined with testing and treatment of dogs. </a:t>
            </a:r>
          </a:p>
          <a:p>
            <a:endParaRPr lang="en-US" altLang="en-US">
              <a:latin typeface="Arial" panose="020B0604020202020204" pitchFamily="34" charset="0"/>
            </a:endParaRPr>
          </a:p>
        </p:txBody>
      </p:sp>
      <p:sp>
        <p:nvSpPr>
          <p:cNvPr id="9933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802AE58C-FDBF-4C47-BF03-293E18063A5A}" type="slidenum">
              <a:rPr lang="en-US" altLang="en-US"/>
              <a:pPr eaLnBrk="1" hangingPunct="1">
                <a:spcBef>
                  <a:spcPct val="0"/>
                </a:spcBef>
              </a:pPr>
              <a:t>49</a:t>
            </a:fld>
            <a:endParaRPr lang="en-US" altLang="en-US"/>
          </a:p>
        </p:txBody>
      </p:sp>
    </p:spTree>
    <p:extLst>
      <p:ext uri="{BB962C8B-B14F-4D97-AF65-F5344CB8AC3E}">
        <p14:creationId xmlns:p14="http://schemas.microsoft.com/office/powerpoint/2010/main" val="2408458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Echinococcosis is caused by several species of </a:t>
            </a:r>
            <a:r>
              <a:rPr lang="en-US" altLang="en-US" i="1">
                <a:latin typeface="Arial" panose="020B0604020202020204" pitchFamily="34" charset="0"/>
              </a:rPr>
              <a:t>Echinococcus, </a:t>
            </a:r>
            <a:r>
              <a:rPr lang="en-US" altLang="en-US">
                <a:latin typeface="Arial" panose="020B0604020202020204" pitchFamily="34" charset="0"/>
              </a:rPr>
              <a:t>tiny cestode parasites in the family </a:t>
            </a:r>
            <a:r>
              <a:rPr lang="en-US" altLang="en-US" i="1">
                <a:latin typeface="Arial" panose="020B0604020202020204" pitchFamily="34" charset="0"/>
              </a:rPr>
              <a:t>Taeniidae. </a:t>
            </a:r>
            <a:r>
              <a:rPr lang="en-US" altLang="en-US">
                <a:latin typeface="Arial" panose="020B0604020202020204" pitchFamily="34" charset="0"/>
              </a:rPr>
              <a:t>Currently recognized species include </a:t>
            </a:r>
            <a:r>
              <a:rPr lang="en-US" altLang="en-US" i="1">
                <a:latin typeface="Arial" panose="020B0604020202020204" pitchFamily="34" charset="0"/>
              </a:rPr>
              <a:t>Echinococcus granulosus, E. multilocularis, E. vogeli, E. oligarthrus </a:t>
            </a:r>
            <a:r>
              <a:rPr lang="en-US" altLang="en-US">
                <a:latin typeface="Arial" panose="020B0604020202020204" pitchFamily="34" charset="0"/>
              </a:rPr>
              <a:t>and</a:t>
            </a:r>
            <a:r>
              <a:rPr lang="en-US" altLang="en-US" i="1">
                <a:latin typeface="Arial" panose="020B0604020202020204" pitchFamily="34" charset="0"/>
              </a:rPr>
              <a:t> E. shiquicus. </a:t>
            </a:r>
          </a:p>
          <a:p>
            <a:endParaRPr lang="en-US" altLang="en-US" i="1">
              <a:latin typeface="Arial" panose="020B0604020202020204" pitchFamily="34" charset="0"/>
            </a:endParaRPr>
          </a:p>
          <a:p>
            <a:r>
              <a:rPr lang="en-US" altLang="en-US">
                <a:latin typeface="Arial" panose="020B0604020202020204" pitchFamily="34" charset="0"/>
              </a:rPr>
              <a:t>[Photo: Photomicrograph revealing internal morphology of an adult cestode, </a:t>
            </a:r>
            <a:r>
              <a:rPr lang="en-US" altLang="en-US" i="1">
                <a:latin typeface="Arial" panose="020B0604020202020204" pitchFamily="34" charset="0"/>
              </a:rPr>
              <a:t>Echinococcus granulosus</a:t>
            </a:r>
            <a:r>
              <a:rPr lang="en-US" altLang="en-US">
                <a:latin typeface="Arial" panose="020B0604020202020204" pitchFamily="34" charset="0"/>
              </a:rPr>
              <a:t>, found in a dog. Source: CDC Public Health Image Library]</a:t>
            </a:r>
          </a:p>
        </p:txBody>
      </p:sp>
      <p:sp>
        <p:nvSpPr>
          <p:cNvPr id="6554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AB8CBA86-16CF-4017-984A-43E7695D5D69}" type="slidenum">
              <a:rPr lang="en-US" altLang="en-US"/>
              <a:pPr eaLnBrk="1" hangingPunct="1">
                <a:spcBef>
                  <a:spcPct val="0"/>
                </a:spcBef>
              </a:pPr>
              <a:t>32</a:t>
            </a:fld>
            <a:endParaRPr lang="en-US" altLang="en-US"/>
          </a:p>
        </p:txBody>
      </p:sp>
    </p:spTree>
    <p:extLst>
      <p:ext uri="{BB962C8B-B14F-4D97-AF65-F5344CB8AC3E}">
        <p14:creationId xmlns:p14="http://schemas.microsoft.com/office/powerpoint/2010/main" val="3873578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r>
              <a:rPr lang="en-US" i="1" dirty="0"/>
              <a:t>E. granulosus </a:t>
            </a:r>
            <a:r>
              <a:rPr lang="en-US" dirty="0"/>
              <a:t>causes a type of echinococcosis known as cystic echinococcosis, unilocular echinococcosis or cystic hydatid disease. This species has traditionally been divided into strains, named G1 to G10, which have a degree of host adaptation and are maintained in distinct cycles. Some strains have been proposed as species. </a:t>
            </a:r>
            <a:r>
              <a:rPr lang="en-US" i="1" dirty="0"/>
              <a:t>E. granulosus sensu lato </a:t>
            </a:r>
            <a:r>
              <a:rPr lang="en-US" dirty="0"/>
              <a:t>(</a:t>
            </a:r>
            <a:r>
              <a:rPr lang="en-US" i="1" dirty="0"/>
              <a:t>E. granulosus s. l.</a:t>
            </a:r>
            <a:r>
              <a:rPr lang="en-US" dirty="0"/>
              <a:t>)</a:t>
            </a:r>
            <a:r>
              <a:rPr lang="en-US" i="1" dirty="0"/>
              <a:t> </a:t>
            </a:r>
            <a:r>
              <a:rPr lang="en-US" dirty="0"/>
              <a:t>can be used as a general term for all of the species and strains. </a:t>
            </a:r>
          </a:p>
          <a:p>
            <a:pPr>
              <a:defRPr/>
            </a:pPr>
            <a:endParaRPr lang="en-US" dirty="0"/>
          </a:p>
          <a:p>
            <a:pPr>
              <a:defRPr/>
            </a:pPr>
            <a:endParaRPr lang="en-US" dirty="0"/>
          </a:p>
        </p:txBody>
      </p:sp>
      <p:sp>
        <p:nvSpPr>
          <p:cNvPr id="6656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4315A3B6-596B-4AD5-A4CD-E4ECA7963EAB}" type="slidenum">
              <a:rPr lang="en-US" altLang="en-US"/>
              <a:pPr eaLnBrk="1" hangingPunct="1">
                <a:spcBef>
                  <a:spcPct val="0"/>
                </a:spcBef>
              </a:pPr>
              <a:t>33</a:t>
            </a:fld>
            <a:endParaRPr lang="en-US" altLang="en-US"/>
          </a:p>
        </p:txBody>
      </p:sp>
    </p:spTree>
    <p:extLst>
      <p:ext uri="{BB962C8B-B14F-4D97-AF65-F5344CB8AC3E}">
        <p14:creationId xmlns:p14="http://schemas.microsoft.com/office/powerpoint/2010/main" val="368418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Two strains - the G1 sheep strain and the G2 Tasmanian sheep strain, primarily use sheep as their intermediate host, but can also infect a variety of other species. Together with the G3 buffalo strain, the G1 and G2 strains are called </a:t>
            </a:r>
            <a:r>
              <a:rPr lang="en-US" altLang="en-US" i="1">
                <a:latin typeface="Arial" panose="020B0604020202020204" pitchFamily="34" charset="0"/>
              </a:rPr>
              <a:t>Echinococcus granulosus sensu stricto</a:t>
            </a:r>
            <a:r>
              <a:rPr lang="en-US" altLang="en-US">
                <a:latin typeface="Arial" panose="020B0604020202020204" pitchFamily="34" charset="0"/>
              </a:rPr>
              <a:t>. The G4 strain, which occurs only in equid intermediate hosts, does not mature in media that support the growth of the sheep strains, and does not seem to be zoonotic, is called </a:t>
            </a:r>
            <a:r>
              <a:rPr lang="en-US" altLang="en-US" i="1">
                <a:latin typeface="Arial" panose="020B0604020202020204" pitchFamily="34" charset="0"/>
              </a:rPr>
              <a:t>E. equinus</a:t>
            </a:r>
            <a:r>
              <a:rPr lang="en-US" altLang="en-US">
                <a:latin typeface="Arial" panose="020B0604020202020204" pitchFamily="34" charset="0"/>
              </a:rPr>
              <a:t>. G5 cattle strain has been designated </a:t>
            </a:r>
            <a:r>
              <a:rPr lang="en-US" altLang="en-US" i="1">
                <a:latin typeface="Arial" panose="020B0604020202020204" pitchFamily="34" charset="0"/>
              </a:rPr>
              <a:t>Echinococcus ortleppi</a:t>
            </a:r>
            <a:r>
              <a:rPr lang="en-US" altLang="en-US">
                <a:latin typeface="Arial" panose="020B0604020202020204" pitchFamily="34" charset="0"/>
              </a:rPr>
              <a:t>. It is unusual in that it regularly uses cattle, which are rarely affected by other strains, as intermediate hosts. The G6 camel strain, G7 pig strain, a poorly characterized G9 strain, and two cervid strains, G8 and G10, might comprise another species called </a:t>
            </a:r>
            <a:r>
              <a:rPr lang="en-US" altLang="en-US" i="1">
                <a:latin typeface="Arial" panose="020B0604020202020204" pitchFamily="34" charset="0"/>
              </a:rPr>
              <a:t>E. canadensis</a:t>
            </a:r>
            <a:r>
              <a:rPr lang="en-US" altLang="en-US">
                <a:latin typeface="Arial" panose="020B0604020202020204" pitchFamily="34" charset="0"/>
              </a:rPr>
              <a:t>. The G9 strain has been reported only from human cases in Poland, and some authors consider it to be a variant of the G7 pig strain. A lion strain has been reported from Africa. Unlike most Echinococcus species, which have canids as their primary definitive hosts, this strain mainly uses felids. It has also been called E. felidis. Some strains are still poorly characterized, and additional strains probably exist. </a:t>
            </a:r>
          </a:p>
        </p:txBody>
      </p:sp>
      <p:sp>
        <p:nvSpPr>
          <p:cNvPr id="67588"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FC9D6DD3-E06C-4FE3-BC57-BFF25E35D0D5}" type="slidenum">
              <a:rPr lang="en-US" altLang="en-US"/>
              <a:pPr eaLnBrk="1" hangingPunct="1">
                <a:spcBef>
                  <a:spcPct val="0"/>
                </a:spcBef>
              </a:pPr>
              <a:t>34</a:t>
            </a:fld>
            <a:endParaRPr lang="en-US" altLang="en-US"/>
          </a:p>
        </p:txBody>
      </p:sp>
    </p:spTree>
    <p:extLst>
      <p:ext uri="{BB962C8B-B14F-4D97-AF65-F5344CB8AC3E}">
        <p14:creationId xmlns:p14="http://schemas.microsoft.com/office/powerpoint/2010/main" val="945318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i="1">
                <a:latin typeface="Arial" panose="020B0604020202020204" pitchFamily="34" charset="0"/>
              </a:rPr>
              <a:t>E. multilocularis </a:t>
            </a:r>
            <a:r>
              <a:rPr lang="en-US" altLang="en-US">
                <a:latin typeface="Arial" panose="020B0604020202020204" pitchFamily="34" charset="0"/>
              </a:rPr>
              <a:t>causes a type of echinococcosis known as alveolar echinococcosis, alveolar hydatid disease, multilocular echinococcosis or multivesicular hydatidosis. It has been divided into Eurasian, North American and Chinese ‘strains,’ which are less distinct than those of </a:t>
            </a:r>
            <a:r>
              <a:rPr lang="en-US" altLang="en-US" i="1">
                <a:latin typeface="Arial" panose="020B0604020202020204" pitchFamily="34" charset="0"/>
              </a:rPr>
              <a:t>E. granulosus s.l</a:t>
            </a:r>
            <a:r>
              <a:rPr lang="en-US" altLang="en-US">
                <a:latin typeface="Arial" panose="020B0604020202020204" pitchFamily="34" charset="0"/>
              </a:rPr>
              <a:t>. One group of organisms has been proposed as a distinct species, </a:t>
            </a:r>
            <a:r>
              <a:rPr lang="en-US" altLang="en-US" i="1">
                <a:latin typeface="Arial" panose="020B0604020202020204" pitchFamily="34" charset="0"/>
              </a:rPr>
              <a:t>Echinococcus shiquicus</a:t>
            </a:r>
            <a:r>
              <a:rPr lang="en-US" altLang="en-US">
                <a:latin typeface="Arial" panose="020B0604020202020204" pitchFamily="34" charset="0"/>
              </a:rPr>
              <a:t>. </a:t>
            </a:r>
            <a:r>
              <a:rPr lang="en-US" altLang="en-US" i="1">
                <a:latin typeface="Arial" panose="020B0604020202020204" pitchFamily="34" charset="0"/>
              </a:rPr>
              <a:t>E. shiquicus </a:t>
            </a:r>
            <a:r>
              <a:rPr lang="en-US" altLang="en-US">
                <a:latin typeface="Arial" panose="020B0604020202020204" pitchFamily="34" charset="0"/>
              </a:rPr>
              <a:t>has been isolated only from small mammals and Tibetan foxes (</a:t>
            </a:r>
            <a:r>
              <a:rPr lang="en-US" altLang="en-US" i="1">
                <a:latin typeface="Arial" panose="020B0604020202020204" pitchFamily="34" charset="0"/>
              </a:rPr>
              <a:t>Vulpes ferrilata</a:t>
            </a:r>
            <a:r>
              <a:rPr lang="en-US" altLang="en-US">
                <a:latin typeface="Arial" panose="020B0604020202020204" pitchFamily="34" charset="0"/>
              </a:rPr>
              <a:t>) from the Tibetan Plateau region of China. Whether it should receive its own species designation is still uncertain. </a:t>
            </a:r>
          </a:p>
        </p:txBody>
      </p:sp>
      <p:sp>
        <p:nvSpPr>
          <p:cNvPr id="6861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EA01171B-F964-407F-BEA4-A949922DF707}" type="slidenum">
              <a:rPr lang="en-US" altLang="en-US"/>
              <a:pPr eaLnBrk="1" hangingPunct="1">
                <a:spcBef>
                  <a:spcPct val="0"/>
                </a:spcBef>
              </a:pPr>
              <a:t>35</a:t>
            </a:fld>
            <a:endParaRPr lang="en-US" altLang="en-US"/>
          </a:p>
        </p:txBody>
      </p:sp>
    </p:spTree>
    <p:extLst>
      <p:ext uri="{BB962C8B-B14F-4D97-AF65-F5344CB8AC3E}">
        <p14:creationId xmlns:p14="http://schemas.microsoft.com/office/powerpoint/2010/main" val="1097833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Infections with </a:t>
            </a:r>
            <a:r>
              <a:rPr lang="en-US" altLang="en-US" i="1">
                <a:latin typeface="Arial" panose="020B0604020202020204" pitchFamily="34" charset="0"/>
              </a:rPr>
              <a:t>Echinococcus vogeli </a:t>
            </a:r>
            <a:r>
              <a:rPr lang="en-US" altLang="en-US">
                <a:latin typeface="Arial" panose="020B0604020202020204" pitchFamily="34" charset="0"/>
              </a:rPr>
              <a:t>and</a:t>
            </a:r>
            <a:r>
              <a:rPr lang="en-US" altLang="en-US" i="1">
                <a:latin typeface="Arial" panose="020B0604020202020204" pitchFamily="34" charset="0"/>
              </a:rPr>
              <a:t> Echinococcus oligarthrus </a:t>
            </a:r>
            <a:r>
              <a:rPr lang="en-US" altLang="en-US">
                <a:latin typeface="Arial" panose="020B0604020202020204" pitchFamily="34" charset="0"/>
              </a:rPr>
              <a:t>are usually known as polycystic echinococcosis (or neotropical polycystic echinococcosis), from the form of the disease in intermediate hosts. Because </a:t>
            </a:r>
            <a:r>
              <a:rPr lang="en-US" altLang="en-US" i="1">
                <a:latin typeface="Arial" panose="020B0604020202020204" pitchFamily="34" charset="0"/>
              </a:rPr>
              <a:t>E. oligarthrus </a:t>
            </a:r>
            <a:r>
              <a:rPr lang="en-US" altLang="en-US">
                <a:latin typeface="Arial" panose="020B0604020202020204" pitchFamily="34" charset="0"/>
              </a:rPr>
              <a:t>has been reported only as one or more discrete cysts in humans, this disease has also been called unicystic echinococcosis. </a:t>
            </a:r>
          </a:p>
        </p:txBody>
      </p:sp>
      <p:sp>
        <p:nvSpPr>
          <p:cNvPr id="6963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5E1AE727-EA36-443A-B807-22A651E3DB8D}" type="slidenum">
              <a:rPr lang="en-US" altLang="en-US"/>
              <a:pPr eaLnBrk="1" hangingPunct="1">
                <a:spcBef>
                  <a:spcPct val="0"/>
                </a:spcBef>
              </a:pPr>
              <a:t>36</a:t>
            </a:fld>
            <a:endParaRPr lang="en-US" altLang="en-US"/>
          </a:p>
        </p:txBody>
      </p:sp>
    </p:spTree>
    <p:extLst>
      <p:ext uri="{BB962C8B-B14F-4D97-AF65-F5344CB8AC3E}">
        <p14:creationId xmlns:p14="http://schemas.microsoft.com/office/powerpoint/2010/main" val="27029670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The G1 sheep strain of </a:t>
            </a:r>
            <a:r>
              <a:rPr lang="en-US" altLang="en-US" i="1">
                <a:latin typeface="Arial" panose="020B0604020202020204" pitchFamily="34" charset="0"/>
              </a:rPr>
              <a:t>E. granulosus s. l.</a:t>
            </a:r>
            <a:r>
              <a:rPr lang="en-US" altLang="en-US">
                <a:latin typeface="Arial" panose="020B0604020202020204" pitchFamily="34" charset="0"/>
              </a:rPr>
              <a:t>, which is particularly widespread, is the most frequent cause of disease in humans. Regionally, other </a:t>
            </a:r>
            <a:r>
              <a:rPr lang="en-US" altLang="en-US" i="1">
                <a:latin typeface="Arial" panose="020B0604020202020204" pitchFamily="34" charset="0"/>
              </a:rPr>
              <a:t>E. granulosus s. l. </a:t>
            </a:r>
            <a:r>
              <a:rPr lang="en-US" altLang="en-US">
                <a:latin typeface="Arial" panose="020B0604020202020204" pitchFamily="34" charset="0"/>
              </a:rPr>
              <a:t>strains/ species may be more important than G1. Some strains or species of </a:t>
            </a:r>
            <a:r>
              <a:rPr lang="en-US" altLang="en-US" i="1">
                <a:latin typeface="Arial" panose="020B0604020202020204" pitchFamily="34" charset="0"/>
              </a:rPr>
              <a:t>Echinococcus </a:t>
            </a:r>
            <a:r>
              <a:rPr lang="en-US" altLang="en-US">
                <a:latin typeface="Arial" panose="020B0604020202020204" pitchFamily="34" charset="0"/>
              </a:rPr>
              <a:t>affect people infrequently, or grow relatively slowly and are less likely to cause disease. </a:t>
            </a:r>
            <a:r>
              <a:rPr lang="en-US" altLang="en-US" i="1">
                <a:latin typeface="Arial" panose="020B0604020202020204" pitchFamily="34" charset="0"/>
              </a:rPr>
              <a:t>E. oligarthrus </a:t>
            </a:r>
            <a:r>
              <a:rPr lang="en-US" altLang="en-US">
                <a:latin typeface="Arial" panose="020B0604020202020204" pitchFamily="34" charset="0"/>
              </a:rPr>
              <a:t>seems to be extremely rare in people, and </a:t>
            </a:r>
            <a:r>
              <a:rPr lang="en-US" altLang="en-US" i="1">
                <a:latin typeface="Arial" panose="020B0604020202020204" pitchFamily="34" charset="0"/>
              </a:rPr>
              <a:t>E. equinus </a:t>
            </a:r>
            <a:r>
              <a:rPr lang="en-US" altLang="en-US">
                <a:latin typeface="Arial" panose="020B0604020202020204" pitchFamily="34" charset="0"/>
              </a:rPr>
              <a:t>(</a:t>
            </a:r>
            <a:r>
              <a:rPr lang="en-US" altLang="en-US" i="1">
                <a:latin typeface="Arial" panose="020B0604020202020204" pitchFamily="34" charset="0"/>
              </a:rPr>
              <a:t>E. granulosus </a:t>
            </a:r>
            <a:r>
              <a:rPr lang="en-US" altLang="en-US">
                <a:latin typeface="Arial" panose="020B0604020202020204" pitchFamily="34" charset="0"/>
              </a:rPr>
              <a:t>strain G4) has not been reported to be zoonotic in the literature. </a:t>
            </a:r>
          </a:p>
          <a:p>
            <a:endParaRPr lang="en-US" altLang="en-US">
              <a:latin typeface="Arial" panose="020B0604020202020204" pitchFamily="34" charset="0"/>
            </a:endParaRPr>
          </a:p>
          <a:p>
            <a:r>
              <a:rPr lang="en-US" altLang="en-US">
                <a:latin typeface="Arial" panose="020B0604020202020204" pitchFamily="34" charset="0"/>
              </a:rPr>
              <a:t>[Photo: Flock of sheep. Source: USDA ARS] </a:t>
            </a:r>
          </a:p>
        </p:txBody>
      </p:sp>
      <p:sp>
        <p:nvSpPr>
          <p:cNvPr id="7066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79037264-A09B-4C6E-B715-F55B2B6DF4B8}" type="slidenum">
              <a:rPr lang="en-US" altLang="en-US"/>
              <a:pPr eaLnBrk="1" hangingPunct="1">
                <a:spcBef>
                  <a:spcPct val="0"/>
                </a:spcBef>
              </a:pPr>
              <a:t>37</a:t>
            </a:fld>
            <a:endParaRPr lang="en-US" altLang="en-US"/>
          </a:p>
        </p:txBody>
      </p:sp>
    </p:spTree>
    <p:extLst>
      <p:ext uri="{BB962C8B-B14F-4D97-AF65-F5344CB8AC3E}">
        <p14:creationId xmlns:p14="http://schemas.microsoft.com/office/powerpoint/2010/main" val="13457595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i="1">
                <a:latin typeface="Arial" panose="020B0604020202020204" pitchFamily="34" charset="0"/>
              </a:rPr>
              <a:t>E. granulosus s. l. </a:t>
            </a:r>
            <a:r>
              <a:rPr lang="en-US" altLang="en-US">
                <a:latin typeface="Arial" panose="020B0604020202020204" pitchFamily="34" charset="0"/>
              </a:rPr>
              <a:t>occurs worldwide, with the exception of a few countries such as Iceland and Greenland. Within an area, its distribution may be focal. Each strain/species has a distinct geographic range. The G1 sheep strain is cosmopolitan; it has been reported in Europe, the Middle East, Africa, parts of Asia, Australian, New Zealand, and North and South America. In North America, this strain has mainly been reported from the western U.S. It also occurs in Mexico. The G2 Tasmanian sheep strain was once thought to be limited in its geographic range, but it has now been identified in Asia, South America, Africa and Europe, as well as in Tasmania. The G3 strain has been reported from Asia, Europe and South America, and the G4 strain (</a:t>
            </a:r>
            <a:r>
              <a:rPr lang="en-US" altLang="en-US" i="1">
                <a:latin typeface="Arial" panose="020B0604020202020204" pitchFamily="34" charset="0"/>
              </a:rPr>
              <a:t>E. equinus</a:t>
            </a:r>
            <a:r>
              <a:rPr lang="en-US" altLang="en-US">
                <a:latin typeface="Arial" panose="020B0604020202020204" pitchFamily="34" charset="0"/>
              </a:rPr>
              <a:t>) is known to occur in Europe, the Middle East and Africa. The G5 cattle strain (</a:t>
            </a:r>
            <a:r>
              <a:rPr lang="en-US" altLang="en-US" i="1">
                <a:latin typeface="Arial" panose="020B0604020202020204" pitchFamily="34" charset="0"/>
              </a:rPr>
              <a:t>E. ortleppi) </a:t>
            </a:r>
            <a:r>
              <a:rPr lang="en-US" altLang="en-US">
                <a:latin typeface="Arial" panose="020B0604020202020204" pitchFamily="34" charset="0"/>
              </a:rPr>
              <a:t>has been documented in Europe, Africa, parts of Asia, and South America, and the G6 camel strain is known to occur in the Middle East, Africa, Asia and South America. The G7 pig strain has been identified in Europe, Russia, South America and Mexico, while the closely related G9 strain has been reported only from Poland. The G8 and G10 cervid strains have been found in North America, mainly in Canada and some northern U.S. states, as well as in Eurasia. </a:t>
            </a:r>
            <a:r>
              <a:rPr lang="en-US" altLang="en-US" i="1">
                <a:latin typeface="Arial" panose="020B0604020202020204" pitchFamily="34" charset="0"/>
              </a:rPr>
              <a:t>E. felidis </a:t>
            </a:r>
            <a:r>
              <a:rPr lang="en-US" altLang="en-US">
                <a:latin typeface="Arial" panose="020B0604020202020204" pitchFamily="34" charset="0"/>
              </a:rPr>
              <a:t>(the “lion strain”) is thought to occur only in Africa. Molecular techniques have recognized many strains/species in new areas during the last 5-10 years, and these geographic ranges are probably incomplete. </a:t>
            </a:r>
          </a:p>
          <a:p>
            <a:r>
              <a:rPr lang="en-US" altLang="en-US">
                <a:latin typeface="Arial" panose="020B0604020202020204" pitchFamily="34" charset="0"/>
              </a:rPr>
              <a:t> </a:t>
            </a:r>
          </a:p>
        </p:txBody>
      </p:sp>
      <p:sp>
        <p:nvSpPr>
          <p:cNvPr id="7168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D6E049CE-58A5-4A5F-A83F-6EACBE8B1A1A}" type="slidenum">
              <a:rPr lang="en-US" altLang="en-US"/>
              <a:pPr eaLnBrk="1" hangingPunct="1">
                <a:spcBef>
                  <a:spcPct val="0"/>
                </a:spcBef>
              </a:pPr>
              <a:t>38</a:t>
            </a:fld>
            <a:endParaRPr lang="en-US" altLang="en-US"/>
          </a:p>
        </p:txBody>
      </p:sp>
    </p:spTree>
    <p:extLst>
      <p:ext uri="{BB962C8B-B14F-4D97-AF65-F5344CB8AC3E}">
        <p14:creationId xmlns:p14="http://schemas.microsoft.com/office/powerpoint/2010/main" val="1059144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W"/>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W"/>
          </a:p>
        </p:txBody>
      </p:sp>
      <p:sp>
        <p:nvSpPr>
          <p:cNvPr id="4" name="Date Placeholder 3"/>
          <p:cNvSpPr>
            <a:spLocks noGrp="1"/>
          </p:cNvSpPr>
          <p:nvPr>
            <p:ph type="dt" sz="half" idx="10"/>
          </p:nvPr>
        </p:nvSpPr>
        <p:spPr/>
        <p:txBody>
          <a:bodyPr/>
          <a:lstStyle/>
          <a:p>
            <a:fld id="{1EDA74FE-C7D2-4C3F-A2F1-DCF219F0AFF2}" type="datetimeFigureOut">
              <a:rPr lang="en-ZW" smtClean="0"/>
              <a:t>4/10/2023</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5BC9C067-343F-4543-9DD3-45CC690085C6}" type="slidenum">
              <a:rPr lang="en-ZW" smtClean="0"/>
              <a:t>‹#›</a:t>
            </a:fld>
            <a:endParaRPr lang="en-ZW"/>
          </a:p>
        </p:txBody>
      </p:sp>
    </p:spTree>
    <p:extLst>
      <p:ext uri="{BB962C8B-B14F-4D97-AF65-F5344CB8AC3E}">
        <p14:creationId xmlns:p14="http://schemas.microsoft.com/office/powerpoint/2010/main" val="4147118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W"/>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Date Placeholder 3"/>
          <p:cNvSpPr>
            <a:spLocks noGrp="1"/>
          </p:cNvSpPr>
          <p:nvPr>
            <p:ph type="dt" sz="half" idx="10"/>
          </p:nvPr>
        </p:nvSpPr>
        <p:spPr/>
        <p:txBody>
          <a:bodyPr/>
          <a:lstStyle/>
          <a:p>
            <a:fld id="{1EDA74FE-C7D2-4C3F-A2F1-DCF219F0AFF2}" type="datetimeFigureOut">
              <a:rPr lang="en-ZW" smtClean="0"/>
              <a:t>4/10/2023</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5BC9C067-343F-4543-9DD3-45CC690085C6}" type="slidenum">
              <a:rPr lang="en-ZW" smtClean="0"/>
              <a:t>‹#›</a:t>
            </a:fld>
            <a:endParaRPr lang="en-ZW"/>
          </a:p>
        </p:txBody>
      </p:sp>
    </p:spTree>
    <p:extLst>
      <p:ext uri="{BB962C8B-B14F-4D97-AF65-F5344CB8AC3E}">
        <p14:creationId xmlns:p14="http://schemas.microsoft.com/office/powerpoint/2010/main" val="2912602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ZW"/>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Date Placeholder 3"/>
          <p:cNvSpPr>
            <a:spLocks noGrp="1"/>
          </p:cNvSpPr>
          <p:nvPr>
            <p:ph type="dt" sz="half" idx="10"/>
          </p:nvPr>
        </p:nvSpPr>
        <p:spPr/>
        <p:txBody>
          <a:bodyPr/>
          <a:lstStyle/>
          <a:p>
            <a:fld id="{1EDA74FE-C7D2-4C3F-A2F1-DCF219F0AFF2}" type="datetimeFigureOut">
              <a:rPr lang="en-ZW" smtClean="0"/>
              <a:t>4/10/2023</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5BC9C067-343F-4543-9DD3-45CC690085C6}" type="slidenum">
              <a:rPr lang="en-ZW" smtClean="0"/>
              <a:t>‹#›</a:t>
            </a:fld>
            <a:endParaRPr lang="en-ZW"/>
          </a:p>
        </p:txBody>
      </p:sp>
    </p:spTree>
    <p:extLst>
      <p:ext uri="{BB962C8B-B14F-4D97-AF65-F5344CB8AC3E}">
        <p14:creationId xmlns:p14="http://schemas.microsoft.com/office/powerpoint/2010/main" val="2471606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W"/>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Date Placeholder 3"/>
          <p:cNvSpPr>
            <a:spLocks noGrp="1"/>
          </p:cNvSpPr>
          <p:nvPr>
            <p:ph type="dt" sz="half" idx="10"/>
          </p:nvPr>
        </p:nvSpPr>
        <p:spPr/>
        <p:txBody>
          <a:bodyPr/>
          <a:lstStyle/>
          <a:p>
            <a:fld id="{1EDA74FE-C7D2-4C3F-A2F1-DCF219F0AFF2}" type="datetimeFigureOut">
              <a:rPr lang="en-ZW" smtClean="0"/>
              <a:t>4/10/2023</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5BC9C067-343F-4543-9DD3-45CC690085C6}" type="slidenum">
              <a:rPr lang="en-ZW" smtClean="0"/>
              <a:t>‹#›</a:t>
            </a:fld>
            <a:endParaRPr lang="en-ZW"/>
          </a:p>
        </p:txBody>
      </p:sp>
    </p:spTree>
    <p:extLst>
      <p:ext uri="{BB962C8B-B14F-4D97-AF65-F5344CB8AC3E}">
        <p14:creationId xmlns:p14="http://schemas.microsoft.com/office/powerpoint/2010/main" val="2064825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W"/>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DA74FE-C7D2-4C3F-A2F1-DCF219F0AFF2}" type="datetimeFigureOut">
              <a:rPr lang="en-ZW" smtClean="0"/>
              <a:t>4/10/2023</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5BC9C067-343F-4543-9DD3-45CC690085C6}" type="slidenum">
              <a:rPr lang="en-ZW" smtClean="0"/>
              <a:t>‹#›</a:t>
            </a:fld>
            <a:endParaRPr lang="en-ZW"/>
          </a:p>
        </p:txBody>
      </p:sp>
    </p:spTree>
    <p:extLst>
      <p:ext uri="{BB962C8B-B14F-4D97-AF65-F5344CB8AC3E}">
        <p14:creationId xmlns:p14="http://schemas.microsoft.com/office/powerpoint/2010/main" val="1490532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W"/>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5" name="Date Placeholder 4"/>
          <p:cNvSpPr>
            <a:spLocks noGrp="1"/>
          </p:cNvSpPr>
          <p:nvPr>
            <p:ph type="dt" sz="half" idx="10"/>
          </p:nvPr>
        </p:nvSpPr>
        <p:spPr/>
        <p:txBody>
          <a:bodyPr/>
          <a:lstStyle/>
          <a:p>
            <a:fld id="{1EDA74FE-C7D2-4C3F-A2F1-DCF219F0AFF2}" type="datetimeFigureOut">
              <a:rPr lang="en-ZW" smtClean="0"/>
              <a:t>4/10/2023</a:t>
            </a:fld>
            <a:endParaRPr lang="en-ZW"/>
          </a:p>
        </p:txBody>
      </p:sp>
      <p:sp>
        <p:nvSpPr>
          <p:cNvPr id="6" name="Footer Placeholder 5"/>
          <p:cNvSpPr>
            <a:spLocks noGrp="1"/>
          </p:cNvSpPr>
          <p:nvPr>
            <p:ph type="ftr" sz="quarter" idx="11"/>
          </p:nvPr>
        </p:nvSpPr>
        <p:spPr/>
        <p:txBody>
          <a:bodyPr/>
          <a:lstStyle/>
          <a:p>
            <a:endParaRPr lang="en-ZW"/>
          </a:p>
        </p:txBody>
      </p:sp>
      <p:sp>
        <p:nvSpPr>
          <p:cNvPr id="7" name="Slide Number Placeholder 6"/>
          <p:cNvSpPr>
            <a:spLocks noGrp="1"/>
          </p:cNvSpPr>
          <p:nvPr>
            <p:ph type="sldNum" sz="quarter" idx="12"/>
          </p:nvPr>
        </p:nvSpPr>
        <p:spPr/>
        <p:txBody>
          <a:bodyPr/>
          <a:lstStyle/>
          <a:p>
            <a:fld id="{5BC9C067-343F-4543-9DD3-45CC690085C6}" type="slidenum">
              <a:rPr lang="en-ZW" smtClean="0"/>
              <a:t>‹#›</a:t>
            </a:fld>
            <a:endParaRPr lang="en-ZW"/>
          </a:p>
        </p:txBody>
      </p:sp>
    </p:spTree>
    <p:extLst>
      <p:ext uri="{BB962C8B-B14F-4D97-AF65-F5344CB8AC3E}">
        <p14:creationId xmlns:p14="http://schemas.microsoft.com/office/powerpoint/2010/main" val="406612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ZW"/>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7" name="Date Placeholder 6"/>
          <p:cNvSpPr>
            <a:spLocks noGrp="1"/>
          </p:cNvSpPr>
          <p:nvPr>
            <p:ph type="dt" sz="half" idx="10"/>
          </p:nvPr>
        </p:nvSpPr>
        <p:spPr/>
        <p:txBody>
          <a:bodyPr/>
          <a:lstStyle/>
          <a:p>
            <a:fld id="{1EDA74FE-C7D2-4C3F-A2F1-DCF219F0AFF2}" type="datetimeFigureOut">
              <a:rPr lang="en-ZW" smtClean="0"/>
              <a:t>4/10/2023</a:t>
            </a:fld>
            <a:endParaRPr lang="en-ZW"/>
          </a:p>
        </p:txBody>
      </p:sp>
      <p:sp>
        <p:nvSpPr>
          <p:cNvPr id="8" name="Footer Placeholder 7"/>
          <p:cNvSpPr>
            <a:spLocks noGrp="1"/>
          </p:cNvSpPr>
          <p:nvPr>
            <p:ph type="ftr" sz="quarter" idx="11"/>
          </p:nvPr>
        </p:nvSpPr>
        <p:spPr/>
        <p:txBody>
          <a:bodyPr/>
          <a:lstStyle/>
          <a:p>
            <a:endParaRPr lang="en-ZW"/>
          </a:p>
        </p:txBody>
      </p:sp>
      <p:sp>
        <p:nvSpPr>
          <p:cNvPr id="9" name="Slide Number Placeholder 8"/>
          <p:cNvSpPr>
            <a:spLocks noGrp="1"/>
          </p:cNvSpPr>
          <p:nvPr>
            <p:ph type="sldNum" sz="quarter" idx="12"/>
          </p:nvPr>
        </p:nvSpPr>
        <p:spPr/>
        <p:txBody>
          <a:bodyPr/>
          <a:lstStyle/>
          <a:p>
            <a:fld id="{5BC9C067-343F-4543-9DD3-45CC690085C6}" type="slidenum">
              <a:rPr lang="en-ZW" smtClean="0"/>
              <a:t>‹#›</a:t>
            </a:fld>
            <a:endParaRPr lang="en-ZW"/>
          </a:p>
        </p:txBody>
      </p:sp>
    </p:spTree>
    <p:extLst>
      <p:ext uri="{BB962C8B-B14F-4D97-AF65-F5344CB8AC3E}">
        <p14:creationId xmlns:p14="http://schemas.microsoft.com/office/powerpoint/2010/main" val="1904726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W"/>
          </a:p>
        </p:txBody>
      </p:sp>
      <p:sp>
        <p:nvSpPr>
          <p:cNvPr id="3" name="Date Placeholder 2"/>
          <p:cNvSpPr>
            <a:spLocks noGrp="1"/>
          </p:cNvSpPr>
          <p:nvPr>
            <p:ph type="dt" sz="half" idx="10"/>
          </p:nvPr>
        </p:nvSpPr>
        <p:spPr/>
        <p:txBody>
          <a:bodyPr/>
          <a:lstStyle/>
          <a:p>
            <a:fld id="{1EDA74FE-C7D2-4C3F-A2F1-DCF219F0AFF2}" type="datetimeFigureOut">
              <a:rPr lang="en-ZW" smtClean="0"/>
              <a:t>4/10/2023</a:t>
            </a:fld>
            <a:endParaRPr lang="en-ZW"/>
          </a:p>
        </p:txBody>
      </p:sp>
      <p:sp>
        <p:nvSpPr>
          <p:cNvPr id="4" name="Footer Placeholder 3"/>
          <p:cNvSpPr>
            <a:spLocks noGrp="1"/>
          </p:cNvSpPr>
          <p:nvPr>
            <p:ph type="ftr" sz="quarter" idx="11"/>
          </p:nvPr>
        </p:nvSpPr>
        <p:spPr/>
        <p:txBody>
          <a:bodyPr/>
          <a:lstStyle/>
          <a:p>
            <a:endParaRPr lang="en-ZW"/>
          </a:p>
        </p:txBody>
      </p:sp>
      <p:sp>
        <p:nvSpPr>
          <p:cNvPr id="5" name="Slide Number Placeholder 4"/>
          <p:cNvSpPr>
            <a:spLocks noGrp="1"/>
          </p:cNvSpPr>
          <p:nvPr>
            <p:ph type="sldNum" sz="quarter" idx="12"/>
          </p:nvPr>
        </p:nvSpPr>
        <p:spPr/>
        <p:txBody>
          <a:bodyPr/>
          <a:lstStyle/>
          <a:p>
            <a:fld id="{5BC9C067-343F-4543-9DD3-45CC690085C6}" type="slidenum">
              <a:rPr lang="en-ZW" smtClean="0"/>
              <a:t>‹#›</a:t>
            </a:fld>
            <a:endParaRPr lang="en-ZW"/>
          </a:p>
        </p:txBody>
      </p:sp>
    </p:spTree>
    <p:extLst>
      <p:ext uri="{BB962C8B-B14F-4D97-AF65-F5344CB8AC3E}">
        <p14:creationId xmlns:p14="http://schemas.microsoft.com/office/powerpoint/2010/main" val="3175963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DA74FE-C7D2-4C3F-A2F1-DCF219F0AFF2}" type="datetimeFigureOut">
              <a:rPr lang="en-ZW" smtClean="0"/>
              <a:t>4/10/2023</a:t>
            </a:fld>
            <a:endParaRPr lang="en-ZW"/>
          </a:p>
        </p:txBody>
      </p:sp>
      <p:sp>
        <p:nvSpPr>
          <p:cNvPr id="3" name="Footer Placeholder 2"/>
          <p:cNvSpPr>
            <a:spLocks noGrp="1"/>
          </p:cNvSpPr>
          <p:nvPr>
            <p:ph type="ftr" sz="quarter" idx="11"/>
          </p:nvPr>
        </p:nvSpPr>
        <p:spPr/>
        <p:txBody>
          <a:bodyPr/>
          <a:lstStyle/>
          <a:p>
            <a:endParaRPr lang="en-ZW"/>
          </a:p>
        </p:txBody>
      </p:sp>
      <p:sp>
        <p:nvSpPr>
          <p:cNvPr id="4" name="Slide Number Placeholder 3"/>
          <p:cNvSpPr>
            <a:spLocks noGrp="1"/>
          </p:cNvSpPr>
          <p:nvPr>
            <p:ph type="sldNum" sz="quarter" idx="12"/>
          </p:nvPr>
        </p:nvSpPr>
        <p:spPr/>
        <p:txBody>
          <a:bodyPr/>
          <a:lstStyle/>
          <a:p>
            <a:fld id="{5BC9C067-343F-4543-9DD3-45CC690085C6}" type="slidenum">
              <a:rPr lang="en-ZW" smtClean="0"/>
              <a:t>‹#›</a:t>
            </a:fld>
            <a:endParaRPr lang="en-ZW"/>
          </a:p>
        </p:txBody>
      </p:sp>
    </p:spTree>
    <p:extLst>
      <p:ext uri="{BB962C8B-B14F-4D97-AF65-F5344CB8AC3E}">
        <p14:creationId xmlns:p14="http://schemas.microsoft.com/office/powerpoint/2010/main" val="2484288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W"/>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EDA74FE-C7D2-4C3F-A2F1-DCF219F0AFF2}" type="datetimeFigureOut">
              <a:rPr lang="en-ZW" smtClean="0"/>
              <a:t>4/10/2023</a:t>
            </a:fld>
            <a:endParaRPr lang="en-ZW"/>
          </a:p>
        </p:txBody>
      </p:sp>
      <p:sp>
        <p:nvSpPr>
          <p:cNvPr id="6" name="Footer Placeholder 5"/>
          <p:cNvSpPr>
            <a:spLocks noGrp="1"/>
          </p:cNvSpPr>
          <p:nvPr>
            <p:ph type="ftr" sz="quarter" idx="11"/>
          </p:nvPr>
        </p:nvSpPr>
        <p:spPr/>
        <p:txBody>
          <a:bodyPr/>
          <a:lstStyle/>
          <a:p>
            <a:endParaRPr lang="en-ZW"/>
          </a:p>
        </p:txBody>
      </p:sp>
      <p:sp>
        <p:nvSpPr>
          <p:cNvPr id="7" name="Slide Number Placeholder 6"/>
          <p:cNvSpPr>
            <a:spLocks noGrp="1"/>
          </p:cNvSpPr>
          <p:nvPr>
            <p:ph type="sldNum" sz="quarter" idx="12"/>
          </p:nvPr>
        </p:nvSpPr>
        <p:spPr/>
        <p:txBody>
          <a:bodyPr/>
          <a:lstStyle/>
          <a:p>
            <a:fld id="{5BC9C067-343F-4543-9DD3-45CC690085C6}" type="slidenum">
              <a:rPr lang="en-ZW" smtClean="0"/>
              <a:t>‹#›</a:t>
            </a:fld>
            <a:endParaRPr lang="en-ZW"/>
          </a:p>
        </p:txBody>
      </p:sp>
    </p:spTree>
    <p:extLst>
      <p:ext uri="{BB962C8B-B14F-4D97-AF65-F5344CB8AC3E}">
        <p14:creationId xmlns:p14="http://schemas.microsoft.com/office/powerpoint/2010/main" val="1581070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W"/>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W"/>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EDA74FE-C7D2-4C3F-A2F1-DCF219F0AFF2}" type="datetimeFigureOut">
              <a:rPr lang="en-ZW" smtClean="0"/>
              <a:t>4/10/2023</a:t>
            </a:fld>
            <a:endParaRPr lang="en-ZW"/>
          </a:p>
        </p:txBody>
      </p:sp>
      <p:sp>
        <p:nvSpPr>
          <p:cNvPr id="6" name="Footer Placeholder 5"/>
          <p:cNvSpPr>
            <a:spLocks noGrp="1"/>
          </p:cNvSpPr>
          <p:nvPr>
            <p:ph type="ftr" sz="quarter" idx="11"/>
          </p:nvPr>
        </p:nvSpPr>
        <p:spPr/>
        <p:txBody>
          <a:bodyPr/>
          <a:lstStyle/>
          <a:p>
            <a:endParaRPr lang="en-ZW"/>
          </a:p>
        </p:txBody>
      </p:sp>
      <p:sp>
        <p:nvSpPr>
          <p:cNvPr id="7" name="Slide Number Placeholder 6"/>
          <p:cNvSpPr>
            <a:spLocks noGrp="1"/>
          </p:cNvSpPr>
          <p:nvPr>
            <p:ph type="sldNum" sz="quarter" idx="12"/>
          </p:nvPr>
        </p:nvSpPr>
        <p:spPr/>
        <p:txBody>
          <a:bodyPr/>
          <a:lstStyle/>
          <a:p>
            <a:fld id="{5BC9C067-343F-4543-9DD3-45CC690085C6}" type="slidenum">
              <a:rPr lang="en-ZW" smtClean="0"/>
              <a:t>‹#›</a:t>
            </a:fld>
            <a:endParaRPr lang="en-ZW"/>
          </a:p>
        </p:txBody>
      </p:sp>
    </p:spTree>
    <p:extLst>
      <p:ext uri="{BB962C8B-B14F-4D97-AF65-F5344CB8AC3E}">
        <p14:creationId xmlns:p14="http://schemas.microsoft.com/office/powerpoint/2010/main" val="702894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W"/>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DA74FE-C7D2-4C3F-A2F1-DCF219F0AFF2}" type="datetimeFigureOut">
              <a:rPr lang="en-ZW" smtClean="0"/>
              <a:t>4/10/2023</a:t>
            </a:fld>
            <a:endParaRPr lang="en-ZW"/>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W"/>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C9C067-343F-4543-9DD3-45CC690085C6}" type="slidenum">
              <a:rPr lang="en-ZW" smtClean="0"/>
              <a:t>‹#›</a:t>
            </a:fld>
            <a:endParaRPr lang="en-ZW"/>
          </a:p>
        </p:txBody>
      </p:sp>
    </p:spTree>
    <p:extLst>
      <p:ext uri="{BB962C8B-B14F-4D97-AF65-F5344CB8AC3E}">
        <p14:creationId xmlns:p14="http://schemas.microsoft.com/office/powerpoint/2010/main" val="12225631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4.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25.xml"/><Relationship Id="rId4" Type="http://schemas.openxmlformats.org/officeDocument/2006/relationships/image" Target="../media/image7.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3.xml"/><Relationship Id="rId4" Type="http://schemas.openxmlformats.org/officeDocument/2006/relationships/image" Target="../media/image8.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35.xml"/><Relationship Id="rId4" Type="http://schemas.openxmlformats.org/officeDocument/2006/relationships/image" Target="../media/image9.jpe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38.xml"/><Relationship Id="rId4" Type="http://schemas.openxmlformats.org/officeDocument/2006/relationships/image" Target="../media/image10.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39.xml"/><Relationship Id="rId4" Type="http://schemas.openxmlformats.org/officeDocument/2006/relationships/image" Target="../media/image11.jpe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41.xml"/><Relationship Id="rId4" Type="http://schemas.openxmlformats.org/officeDocument/2006/relationships/image" Target="../media/image12.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4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43.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44.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5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tags" Target="../tags/tag52.xml"/><Relationship Id="rId4" Type="http://schemas.openxmlformats.org/officeDocument/2006/relationships/image" Target="../media/image19.jpeg"/></Relationships>
</file>

<file path=ppt/slides/_rels/slide5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7.xml"/><Relationship Id="rId1" Type="http://schemas.openxmlformats.org/officeDocument/2006/relationships/tags" Target="../tags/tag53.xml"/><Relationship Id="rId4" Type="http://schemas.openxmlformats.org/officeDocument/2006/relationships/image" Target="../media/image21.jpeg"/></Relationships>
</file>

<file path=ppt/slides/_rels/slide5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xml"/><Relationship Id="rId1" Type="http://schemas.openxmlformats.org/officeDocument/2006/relationships/tags" Target="../tags/tag54.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5.xml"/></Relationships>
</file>

<file path=ppt/slides/_rels/slide5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7.xml"/><Relationship Id="rId1" Type="http://schemas.openxmlformats.org/officeDocument/2006/relationships/tags" Target="../tags/tag56.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7.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8.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9.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0.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6.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357438"/>
            <a:ext cx="9144000" cy="2387600"/>
          </a:xfrm>
          <a:solidFill>
            <a:schemeClr val="accent1">
              <a:lumMod val="40000"/>
              <a:lumOff val="60000"/>
            </a:schemeClr>
          </a:solidFill>
          <a:ln>
            <a:solidFill>
              <a:srgbClr val="FF00FF"/>
            </a:solidFill>
          </a:ln>
        </p:spPr>
        <p:txBody>
          <a:bodyPr/>
          <a:lstStyle/>
          <a:p>
            <a:r>
              <a:rPr lang="en-US" b="1" dirty="0"/>
              <a:t>CESTODES</a:t>
            </a:r>
          </a:p>
        </p:txBody>
      </p:sp>
      <p:pic>
        <p:nvPicPr>
          <p:cNvPr id="4" name="rect"/>
          <p:cNvPicPr/>
          <p:nvPr/>
        </p:nvPicPr>
        <p:blipFill>
          <a:blip r:embed="rId4">
            <a:extLst>
              <a:ext uri="{28A0092B-C50C-407E-A947-70E740481C1C}">
                <a14:useLocalDpi xmlns:a14="http://schemas.microsoft.com/office/drawing/2010/main" val="0"/>
              </a:ext>
            </a:extLst>
          </a:blip>
          <a:srcRect/>
          <a:stretch>
            <a:fillRect/>
          </a:stretch>
        </p:blipFill>
        <p:spPr>
          <a:xfrm>
            <a:off x="381000" y="228600"/>
            <a:ext cx="3200400" cy="1600200"/>
          </a:xfrm>
          <a:prstGeom prst="rect">
            <a:avLst/>
          </a:prstGeom>
          <a:noFill/>
          <a:ln>
            <a:noFill/>
          </a:ln>
          <a:effectLst/>
        </p:spPr>
      </p:pic>
      <p:sp>
        <p:nvSpPr>
          <p:cNvPr id="5" name="Rectangle 4"/>
          <p:cNvSpPr/>
          <p:nvPr/>
        </p:nvSpPr>
        <p:spPr>
          <a:xfrm>
            <a:off x="8521317" y="568775"/>
            <a:ext cx="3289683" cy="246221"/>
          </a:xfrm>
          <a:prstGeom prst="rect">
            <a:avLst/>
          </a:prstGeom>
        </p:spPr>
        <p:txBody>
          <a:bodyPr wrap="none">
            <a:spAutoFit/>
          </a:bodyPr>
          <a:lstStyle/>
          <a:p>
            <a:r>
              <a:rPr lang="en-US" sz="1000" b="1" dirty="0">
                <a:solidFill>
                  <a:srgbClr val="17375E"/>
                </a:solidFill>
                <a:latin typeface="Times New Roman" panose="02020603050405020304" pitchFamily="18" charset="0"/>
                <a:ea typeface="Times New Roman" panose="02020603050405020304" pitchFamily="18" charset="0"/>
              </a:rPr>
              <a:t>COLLEGE OF MEDICINE AND HEALTH SCIENCES</a:t>
            </a:r>
            <a:endParaRPr lang="en-ZW" dirty="0"/>
          </a:p>
        </p:txBody>
      </p:sp>
      <p:sp>
        <p:nvSpPr>
          <p:cNvPr id="6" name="Rectangle 5"/>
          <p:cNvSpPr/>
          <p:nvPr/>
        </p:nvSpPr>
        <p:spPr>
          <a:xfrm>
            <a:off x="8844322" y="1092583"/>
            <a:ext cx="2643672" cy="246221"/>
          </a:xfrm>
          <a:prstGeom prst="rect">
            <a:avLst/>
          </a:prstGeom>
        </p:spPr>
        <p:txBody>
          <a:bodyPr wrap="none">
            <a:spAutoFit/>
          </a:bodyPr>
          <a:lstStyle/>
          <a:p>
            <a:r>
              <a:rPr lang="en-ZW" sz="1000" b="1" i="1" dirty="0">
                <a:latin typeface="Times New Roman" panose="02020603050405020304" pitchFamily="18" charset="0"/>
                <a:ea typeface="Calibri" panose="020F0502020204030204" pitchFamily="34" charset="0"/>
              </a:rPr>
              <a:t> </a:t>
            </a:r>
            <a:r>
              <a:rPr lang="en-US" sz="1000" b="1" i="1" dirty="0">
                <a:latin typeface="Times New Roman" panose="02020603050405020304" pitchFamily="18" charset="0"/>
                <a:ea typeface="Calibri" panose="020F0502020204030204" pitchFamily="34" charset="0"/>
              </a:rPr>
              <a:t>SCHOOL OF NURSING AND MIDWIFERY</a:t>
            </a:r>
            <a:endParaRPr lang="en-ZW" dirty="0"/>
          </a:p>
        </p:txBody>
      </p:sp>
      <p:sp>
        <p:nvSpPr>
          <p:cNvPr id="7" name="Rectangle 6"/>
          <p:cNvSpPr/>
          <p:nvPr/>
        </p:nvSpPr>
        <p:spPr>
          <a:xfrm>
            <a:off x="8699641" y="1680448"/>
            <a:ext cx="2484976" cy="246221"/>
          </a:xfrm>
          <a:prstGeom prst="rect">
            <a:avLst/>
          </a:prstGeom>
        </p:spPr>
        <p:txBody>
          <a:bodyPr wrap="none">
            <a:spAutoFit/>
          </a:bodyPr>
          <a:lstStyle/>
          <a:p>
            <a:r>
              <a:rPr lang="en-US" sz="1000" b="1" dirty="0">
                <a:latin typeface="Times New Roman" panose="02020603050405020304" pitchFamily="18" charset="0"/>
                <a:ea typeface="Calibri" panose="020F0502020204030204" pitchFamily="34" charset="0"/>
              </a:rPr>
              <a:t>COURSE: MEDICAL PARASITOLOGY</a:t>
            </a:r>
            <a:endParaRPr lang="en-ZW" dirty="0"/>
          </a:p>
        </p:txBody>
      </p:sp>
      <p:sp>
        <p:nvSpPr>
          <p:cNvPr id="8" name="Rectangle 3"/>
          <p:cNvSpPr txBox="1">
            <a:spLocks noChangeArrowheads="1"/>
          </p:cNvSpPr>
          <p:nvPr/>
        </p:nvSpPr>
        <p:spPr>
          <a:xfrm>
            <a:off x="1691733" y="4923693"/>
            <a:ext cx="85344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90000"/>
              </a:lnSpc>
              <a:spcBef>
                <a:spcPct val="20000"/>
              </a:spcBef>
              <a:spcAft>
                <a:spcPts val="0"/>
              </a:spcAft>
              <a:buClrTx/>
              <a:buSzTx/>
              <a:buFont typeface="Arial" pitchFamily="34" charset="0"/>
              <a:buNone/>
              <a:tabLst/>
              <a:defRPr/>
            </a:pPr>
            <a:r>
              <a:rPr kumimoji="0" lang="en-GB" sz="1800" b="1" i="1" u="none" strike="noStrike" kern="1200" cap="none" spc="0" normalizeH="0" noProof="0" dirty="0">
                <a:ln>
                  <a:noFill/>
                </a:ln>
                <a:solidFill>
                  <a:srgbClr val="4BACC6">
                    <a:lumMod val="75000"/>
                  </a:srgbClr>
                </a:solidFill>
                <a:effectLst>
                  <a:outerShdw blurRad="38100" dist="38100" dir="2700000" algn="tl">
                    <a:srgbClr val="C0C0C0"/>
                  </a:outerShdw>
                </a:effectLst>
                <a:uLnTx/>
                <a:uFillTx/>
                <a:latin typeface="Calibri"/>
              </a:rPr>
              <a:t> </a:t>
            </a:r>
            <a:endParaRPr kumimoji="0" lang="en-GB" sz="1800" b="1" i="1" u="none" strike="noStrike" kern="1200" cap="none" spc="0" normalizeH="0" baseline="0" noProof="0" dirty="0">
              <a:ln>
                <a:noFill/>
              </a:ln>
              <a:solidFill>
                <a:srgbClr val="4BACC6">
                  <a:lumMod val="75000"/>
                </a:srgbClr>
              </a:solidFill>
              <a:effectLst>
                <a:outerShdw blurRad="38100" dist="38100" dir="2700000" algn="tl">
                  <a:srgbClr val="C0C0C0"/>
                </a:outerShdw>
              </a:effectLst>
              <a:uLnTx/>
              <a:uFillTx/>
              <a:latin typeface="Calibri"/>
            </a:endParaRPr>
          </a:p>
        </p:txBody>
      </p:sp>
    </p:spTree>
    <p:custDataLst>
      <p:tags r:id="rId1"/>
    </p:custDataLst>
    <p:extLst>
      <p:ext uri="{BB962C8B-B14F-4D97-AF65-F5344CB8AC3E}">
        <p14:creationId xmlns:p14="http://schemas.microsoft.com/office/powerpoint/2010/main" val="24297182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100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utoUpdateAnimBg="0" advAuto="100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solidFill>
            <a:srgbClr val="00B0F0"/>
          </a:solidFill>
        </p:spPr>
        <p:txBody>
          <a:bodyPr>
            <a:normAutofit/>
          </a:bodyPr>
          <a:lstStyle/>
          <a:p>
            <a:r>
              <a:rPr lang="en-US" sz="3600" b="1" dirty="0">
                <a:solidFill>
                  <a:schemeClr val="bg1"/>
                </a:solidFill>
                <a:latin typeface="Times New Roman" pitchFamily="18" charset="0"/>
                <a:cs typeface="Times New Roman" pitchFamily="18" charset="0"/>
              </a:rPr>
              <a:t>TAENIA SOLIUM</a:t>
            </a:r>
          </a:p>
        </p:txBody>
      </p:sp>
      <p:sp>
        <p:nvSpPr>
          <p:cNvPr id="3" name="Subtitle 2"/>
          <p:cNvSpPr>
            <a:spLocks noGrp="1"/>
          </p:cNvSpPr>
          <p:nvPr>
            <p:ph type="subTitle" idx="1"/>
          </p:nvPr>
        </p:nvSpPr>
        <p:spPr>
          <a:ln>
            <a:solidFill>
              <a:srgbClr val="92D050"/>
            </a:solidFill>
          </a:ln>
        </p:spPr>
        <p:txBody>
          <a:bodyPr/>
          <a:lstStyle/>
          <a:p>
            <a:endParaRPr lang="en-US" dirty="0"/>
          </a:p>
          <a:p>
            <a:r>
              <a:rPr lang="en-US" sz="3600" dirty="0">
                <a:latin typeface="Times New Roman" pitchFamily="18" charset="0"/>
                <a:cs typeface="Times New Roman" pitchFamily="18" charset="0"/>
              </a:rPr>
              <a:t>Pock tapeworm</a:t>
            </a:r>
          </a:p>
        </p:txBody>
      </p:sp>
    </p:spTree>
    <p:custDataLst>
      <p:tags r:id="rId1"/>
    </p:custDataLst>
    <p:extLst>
      <p:ext uri="{BB962C8B-B14F-4D97-AF65-F5344CB8AC3E}">
        <p14:creationId xmlns:p14="http://schemas.microsoft.com/office/powerpoint/2010/main" val="143397185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solidFill>
            <a:srgbClr val="00B0F0"/>
          </a:solidFill>
        </p:spPr>
        <p:txBody>
          <a:bodyPr/>
          <a:lstStyle/>
          <a:p>
            <a:pPr eaLnBrk="1" hangingPunct="1"/>
            <a:r>
              <a:rPr lang="en-ZW" dirty="0">
                <a:solidFill>
                  <a:schemeClr val="bg1"/>
                </a:solidFill>
              </a:rPr>
              <a:t>Transmission </a:t>
            </a:r>
            <a:endParaRPr lang="en-GB" dirty="0">
              <a:solidFill>
                <a:schemeClr val="bg1"/>
              </a:solidFill>
            </a:endParaRPr>
          </a:p>
        </p:txBody>
      </p:sp>
      <p:sp>
        <p:nvSpPr>
          <p:cNvPr id="93187" name="Rectangle 3"/>
          <p:cNvSpPr>
            <a:spLocks noGrp="1" noChangeArrowheads="1"/>
          </p:cNvSpPr>
          <p:nvPr>
            <p:ph type="body" idx="1"/>
          </p:nvPr>
        </p:nvSpPr>
        <p:spPr/>
        <p:txBody>
          <a:bodyPr/>
          <a:lstStyle/>
          <a:p>
            <a:pPr eaLnBrk="1" hangingPunct="1"/>
            <a:r>
              <a:rPr lang="en-ZW" dirty="0"/>
              <a:t>By eating raw or undercooked beef for </a:t>
            </a:r>
            <a:r>
              <a:rPr lang="en-ZW" i="1" dirty="0"/>
              <a:t>T. </a:t>
            </a:r>
            <a:r>
              <a:rPr lang="en-ZW" i="1" dirty="0" err="1"/>
              <a:t>saginata</a:t>
            </a:r>
            <a:r>
              <a:rPr lang="en-ZW" i="1" dirty="0"/>
              <a:t> </a:t>
            </a:r>
          </a:p>
          <a:p>
            <a:pPr eaLnBrk="1" hangingPunct="1"/>
            <a:endParaRPr lang="en-ZW" i="1" dirty="0"/>
          </a:p>
          <a:p>
            <a:pPr eaLnBrk="1" hangingPunct="1"/>
            <a:r>
              <a:rPr lang="en-ZW" dirty="0"/>
              <a:t>Raw or undercooked pork for </a:t>
            </a:r>
            <a:r>
              <a:rPr lang="en-ZW" i="1" dirty="0"/>
              <a:t>T. </a:t>
            </a:r>
            <a:r>
              <a:rPr lang="en-ZW" i="1" dirty="0" err="1"/>
              <a:t>solium</a:t>
            </a:r>
            <a:endParaRPr lang="en-ZW" i="1" dirty="0"/>
          </a:p>
          <a:p>
            <a:pPr eaLnBrk="1" hangingPunct="1"/>
            <a:endParaRPr lang="en-ZW" dirty="0"/>
          </a:p>
          <a:p>
            <a:pPr eaLnBrk="1" hangingPunct="1"/>
            <a:r>
              <a:rPr lang="en-ZW" dirty="0"/>
              <a:t>Human infection with </a:t>
            </a:r>
            <a:r>
              <a:rPr lang="en-ZW" i="1" dirty="0"/>
              <a:t>T. </a:t>
            </a:r>
            <a:r>
              <a:rPr lang="en-ZW" i="1" dirty="0" err="1"/>
              <a:t>solium</a:t>
            </a:r>
            <a:r>
              <a:rPr lang="en-ZW" dirty="0"/>
              <a:t> larvae can occur by ingesting viable eggs from contaminated food or fingers</a:t>
            </a:r>
          </a:p>
          <a:p>
            <a:pPr eaLnBrk="1" hangingPunct="1">
              <a:buFontTx/>
              <a:buNone/>
            </a:pPr>
            <a:endParaRPr lang="en-GB" dirty="0"/>
          </a:p>
        </p:txBody>
      </p:sp>
    </p:spTree>
    <p:custDataLst>
      <p:tags r:id="rId1"/>
    </p:custDataLst>
    <p:extLst>
      <p:ext uri="{BB962C8B-B14F-4D97-AF65-F5344CB8AC3E}">
        <p14:creationId xmlns:p14="http://schemas.microsoft.com/office/powerpoint/2010/main" val="264085639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p:spPr>
        <p:txBody>
          <a:bodyPr/>
          <a:lstStyle/>
          <a:p>
            <a:r>
              <a:rPr lang="en-US" dirty="0">
                <a:solidFill>
                  <a:schemeClr val="bg1"/>
                </a:solidFill>
              </a:rPr>
              <a:t>Disease</a:t>
            </a:r>
          </a:p>
        </p:txBody>
      </p:sp>
      <p:sp>
        <p:nvSpPr>
          <p:cNvPr id="3" name="Text Placeholder 2"/>
          <p:cNvSpPr>
            <a:spLocks noGrp="1"/>
          </p:cNvSpPr>
          <p:nvPr>
            <p:ph type="body" idx="1"/>
          </p:nvPr>
        </p:nvSpPr>
        <p:spPr/>
        <p:txBody>
          <a:bodyPr/>
          <a:lstStyle/>
          <a:p>
            <a:r>
              <a:rPr lang="en-US" dirty="0"/>
              <a:t>Stage of development</a:t>
            </a:r>
          </a:p>
        </p:txBody>
      </p:sp>
      <p:sp>
        <p:nvSpPr>
          <p:cNvPr id="4" name="Content Placeholder 3"/>
          <p:cNvSpPr>
            <a:spLocks noGrp="1"/>
          </p:cNvSpPr>
          <p:nvPr>
            <p:ph sz="half" idx="2"/>
          </p:nvPr>
        </p:nvSpPr>
        <p:spPr/>
        <p:txBody>
          <a:bodyPr/>
          <a:lstStyle/>
          <a:p>
            <a:r>
              <a:rPr lang="en-US" dirty="0"/>
              <a:t>Larval  form</a:t>
            </a:r>
          </a:p>
          <a:p>
            <a:endParaRPr lang="en-US" dirty="0"/>
          </a:p>
          <a:p>
            <a:endParaRPr lang="en-US" dirty="0"/>
          </a:p>
          <a:p>
            <a:endParaRPr lang="en-US" dirty="0"/>
          </a:p>
          <a:p>
            <a:r>
              <a:rPr lang="en-US" dirty="0"/>
              <a:t>Adult form</a:t>
            </a:r>
          </a:p>
        </p:txBody>
      </p:sp>
      <p:sp>
        <p:nvSpPr>
          <p:cNvPr id="5" name="Text Placeholder 4"/>
          <p:cNvSpPr>
            <a:spLocks noGrp="1"/>
          </p:cNvSpPr>
          <p:nvPr>
            <p:ph type="body" sz="quarter" idx="3"/>
          </p:nvPr>
        </p:nvSpPr>
        <p:spPr/>
        <p:txBody>
          <a:bodyPr/>
          <a:lstStyle/>
          <a:p>
            <a:r>
              <a:rPr lang="en-US" dirty="0"/>
              <a:t>Disease</a:t>
            </a:r>
          </a:p>
        </p:txBody>
      </p:sp>
      <p:sp>
        <p:nvSpPr>
          <p:cNvPr id="6" name="Content Placeholder 5"/>
          <p:cNvSpPr>
            <a:spLocks noGrp="1"/>
          </p:cNvSpPr>
          <p:nvPr>
            <p:ph sz="quarter" idx="4"/>
          </p:nvPr>
        </p:nvSpPr>
        <p:spPr/>
        <p:txBody>
          <a:bodyPr/>
          <a:lstStyle/>
          <a:p>
            <a:r>
              <a:rPr lang="en-US" dirty="0" err="1"/>
              <a:t>Cysticercosis</a:t>
            </a:r>
            <a:endParaRPr lang="en-US" dirty="0"/>
          </a:p>
          <a:p>
            <a:endParaRPr lang="en-US" dirty="0"/>
          </a:p>
          <a:p>
            <a:endParaRPr lang="en-US" dirty="0"/>
          </a:p>
          <a:p>
            <a:endParaRPr lang="en-US" dirty="0"/>
          </a:p>
          <a:p>
            <a:r>
              <a:rPr lang="en-US" dirty="0" err="1"/>
              <a:t>Taeniasis</a:t>
            </a:r>
            <a:endParaRPr lang="en-US" dirty="0"/>
          </a:p>
        </p:txBody>
      </p:sp>
    </p:spTree>
    <p:custDataLst>
      <p:tags r:id="rId1"/>
    </p:custDataLst>
    <p:extLst>
      <p:ext uri="{BB962C8B-B14F-4D97-AF65-F5344CB8AC3E}">
        <p14:creationId xmlns:p14="http://schemas.microsoft.com/office/powerpoint/2010/main" val="157760136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descr="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1" y="808038"/>
            <a:ext cx="3757613" cy="467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7" name="Rectangle 3"/>
          <p:cNvSpPr>
            <a:spLocks noChangeArrowheads="1"/>
          </p:cNvSpPr>
          <p:nvPr/>
        </p:nvSpPr>
        <p:spPr bwMode="auto">
          <a:xfrm>
            <a:off x="3505200" y="5638800"/>
            <a:ext cx="5486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kumimoji="1" lang="en-US" altLang="zh-CN" sz="3200" b="1">
                <a:solidFill>
                  <a:schemeClr val="tx2"/>
                </a:solidFill>
                <a:latin typeface="Times New Roman" pitchFamily="18" charset="0"/>
                <a:ea typeface="SimSun" pitchFamily="2" charset="-122"/>
              </a:rPr>
              <a:t>Gravid proglottid of </a:t>
            </a:r>
            <a:r>
              <a:rPr kumimoji="1" lang="en-US" altLang="zh-CN" sz="3200" b="1" i="1">
                <a:solidFill>
                  <a:schemeClr val="tx2"/>
                </a:solidFill>
                <a:latin typeface="Times New Roman" pitchFamily="18" charset="0"/>
                <a:ea typeface="SimSun" pitchFamily="2" charset="-122"/>
              </a:rPr>
              <a:t>T. solium</a:t>
            </a:r>
          </a:p>
        </p:txBody>
      </p:sp>
    </p:spTree>
    <p:custDataLst>
      <p:tags r:id="rId1"/>
    </p:custDataLst>
    <p:extLst>
      <p:ext uri="{BB962C8B-B14F-4D97-AF65-F5344CB8AC3E}">
        <p14:creationId xmlns:p14="http://schemas.microsoft.com/office/powerpoint/2010/main" val="1556646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12032"/>
            <a:ext cx="8229600" cy="774032"/>
          </a:xfrm>
          <a:solidFill>
            <a:srgbClr val="00B0F0"/>
          </a:solidFill>
        </p:spPr>
        <p:txBody>
          <a:bodyPr>
            <a:normAutofit/>
          </a:bodyPr>
          <a:lstStyle/>
          <a:p>
            <a:r>
              <a:rPr lang="en-US" sz="3600" b="1" dirty="0">
                <a:solidFill>
                  <a:schemeClr val="bg1"/>
                </a:solidFill>
                <a:latin typeface="Times New Roman" pitchFamily="18" charset="0"/>
                <a:cs typeface="Times New Roman" pitchFamily="18" charset="0"/>
              </a:rPr>
              <a:t>TAENIASIS</a:t>
            </a:r>
            <a:endParaRPr lang="en-US" sz="3600" dirty="0">
              <a:solidFill>
                <a:schemeClr val="bg1"/>
              </a:solidFill>
              <a:latin typeface="Times New Roman" pitchFamily="18" charset="0"/>
              <a:cs typeface="Times New Roman" pitchFamily="18" charset="0"/>
            </a:endParaRPr>
          </a:p>
        </p:txBody>
      </p:sp>
      <p:sp>
        <p:nvSpPr>
          <p:cNvPr id="3" name="Content Placeholder 2"/>
          <p:cNvSpPr>
            <a:spLocks noGrp="1"/>
          </p:cNvSpPr>
          <p:nvPr>
            <p:ph idx="1"/>
          </p:nvPr>
        </p:nvSpPr>
        <p:spPr>
          <a:xfrm>
            <a:off x="1524000" y="762000"/>
            <a:ext cx="9144000" cy="6096000"/>
          </a:xfrm>
        </p:spPr>
        <p:txBody>
          <a:bodyPr>
            <a:normAutofit fontScale="85000" lnSpcReduction="20000"/>
          </a:bodyPr>
          <a:lstStyle/>
          <a:p>
            <a:endParaRPr lang="en-US" dirty="0"/>
          </a:p>
          <a:p>
            <a:r>
              <a:rPr lang="en-US" sz="3100" dirty="0">
                <a:latin typeface="Times New Roman" pitchFamily="18" charset="0"/>
                <a:cs typeface="Times New Roman" pitchFamily="18" charset="0"/>
              </a:rPr>
              <a:t>Adult tapeworm is located in human intestine.</a:t>
            </a:r>
          </a:p>
          <a:p>
            <a:pPr marL="0" indent="0">
              <a:buNone/>
            </a:pPr>
            <a:endParaRPr lang="en-US" sz="3100" dirty="0">
              <a:latin typeface="Times New Roman" pitchFamily="18" charset="0"/>
              <a:cs typeface="Times New Roman" pitchFamily="18" charset="0"/>
            </a:endParaRPr>
          </a:p>
          <a:p>
            <a:r>
              <a:rPr lang="en-US" sz="3100" dirty="0">
                <a:latin typeface="Times New Roman" pitchFamily="18" charset="0"/>
                <a:cs typeface="Times New Roman" pitchFamily="18" charset="0"/>
              </a:rPr>
              <a:t> Transmission is  by eating raw or undercooked pork containing larva</a:t>
            </a:r>
          </a:p>
          <a:p>
            <a:endParaRPr lang="en-US" sz="3100" dirty="0">
              <a:latin typeface="Times New Roman" pitchFamily="18" charset="0"/>
              <a:cs typeface="Times New Roman" pitchFamily="18" charset="0"/>
            </a:endParaRPr>
          </a:p>
          <a:p>
            <a:r>
              <a:rPr lang="en-US" sz="3100" dirty="0">
                <a:latin typeface="Times New Roman" pitchFamily="18" charset="0"/>
                <a:cs typeface="Times New Roman" pitchFamily="18" charset="0"/>
              </a:rPr>
              <a:t> In intestine larva takes 3 months to grow to adult tapeworm measuring 5m. </a:t>
            </a:r>
          </a:p>
          <a:p>
            <a:endParaRPr lang="en-US" sz="3100" dirty="0">
              <a:latin typeface="Times New Roman" pitchFamily="18" charset="0"/>
              <a:cs typeface="Times New Roman" pitchFamily="18" charset="0"/>
            </a:endParaRPr>
          </a:p>
          <a:p>
            <a:r>
              <a:rPr lang="en-US" sz="3100" dirty="0">
                <a:latin typeface="Times New Roman" pitchFamily="18" charset="0"/>
                <a:cs typeface="Times New Roman" pitchFamily="18" charset="0"/>
              </a:rPr>
              <a:t>Symptoms : usually asymptomatic .</a:t>
            </a:r>
          </a:p>
          <a:p>
            <a:endParaRPr lang="en-US" sz="3100" dirty="0">
              <a:latin typeface="Times New Roman" pitchFamily="18" charset="0"/>
              <a:cs typeface="Times New Roman" pitchFamily="18" charset="0"/>
            </a:endParaRPr>
          </a:p>
          <a:p>
            <a:r>
              <a:rPr lang="en-US" sz="3100" dirty="0">
                <a:latin typeface="Times New Roman" pitchFamily="18" charset="0"/>
                <a:cs typeface="Times New Roman" pitchFamily="18" charset="0"/>
              </a:rPr>
              <a:t>Adult form infection causes less damage than larval or egg stage infection</a:t>
            </a:r>
          </a:p>
          <a:p>
            <a:pPr marL="0" indent="0">
              <a:buNone/>
            </a:pPr>
            <a:endParaRPr lang="en-US" sz="3100" dirty="0">
              <a:latin typeface="Times New Roman" pitchFamily="18" charset="0"/>
              <a:cs typeface="Times New Roman" pitchFamily="18" charset="0"/>
            </a:endParaRPr>
          </a:p>
          <a:p>
            <a:r>
              <a:rPr lang="en-US" sz="3100" dirty="0">
                <a:latin typeface="Times New Roman" pitchFamily="18" charset="0"/>
                <a:cs typeface="Times New Roman" pitchFamily="18" charset="0"/>
              </a:rPr>
              <a:t>Sometimes mild symptoms may develop like </a:t>
            </a:r>
            <a:r>
              <a:rPr lang="en-US" sz="3100" dirty="0" err="1">
                <a:latin typeface="Times New Roman" pitchFamily="18" charset="0"/>
                <a:cs typeface="Times New Roman" pitchFamily="18" charset="0"/>
              </a:rPr>
              <a:t>Diarrhoea</a:t>
            </a:r>
            <a:r>
              <a:rPr lang="en-US" sz="3100" dirty="0">
                <a:latin typeface="Times New Roman" pitchFamily="18" charset="0"/>
                <a:cs typeface="Times New Roman" pitchFamily="18" charset="0"/>
              </a:rPr>
              <a:t> Weight loss</a:t>
            </a:r>
          </a:p>
        </p:txBody>
      </p:sp>
    </p:spTree>
    <p:custDataLst>
      <p:tags r:id="rId1"/>
    </p:custDataLst>
    <p:extLst>
      <p:ext uri="{BB962C8B-B14F-4D97-AF65-F5344CB8AC3E}">
        <p14:creationId xmlns:p14="http://schemas.microsoft.com/office/powerpoint/2010/main" val="18926059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descr="http://course1.winona.edu/kbates/parasitology/Images/Taeniasoliuml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77362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5269692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p:spPr>
        <p:txBody>
          <a:bodyPr>
            <a:normAutofit fontScale="90000"/>
          </a:bodyPr>
          <a:lstStyle/>
          <a:p>
            <a:br>
              <a:rPr lang="en-US" b="1" dirty="0"/>
            </a:br>
            <a:r>
              <a:rPr lang="en-US" sz="4000" b="1" dirty="0">
                <a:solidFill>
                  <a:schemeClr val="bg1"/>
                </a:solidFill>
                <a:latin typeface="Times New Roman" pitchFamily="18" charset="0"/>
                <a:cs typeface="Times New Roman" pitchFamily="18" charset="0"/>
              </a:rPr>
              <a:t>CYSTICERCOSIS</a:t>
            </a:r>
            <a:br>
              <a:rPr lang="en-US" b="1" dirty="0"/>
            </a:br>
            <a:endParaRPr lang="en-US" dirty="0"/>
          </a:p>
        </p:txBody>
      </p:sp>
      <p:sp>
        <p:nvSpPr>
          <p:cNvPr id="3" name="Content Placeholder 2"/>
          <p:cNvSpPr>
            <a:spLocks noGrp="1"/>
          </p:cNvSpPr>
          <p:nvPr>
            <p:ph idx="1"/>
          </p:nvPr>
        </p:nvSpPr>
        <p:spPr/>
        <p:txBody>
          <a:bodyPr>
            <a:normAutofit/>
          </a:bodyPr>
          <a:lstStyle/>
          <a:p>
            <a:r>
              <a:rPr lang="en-US" dirty="0"/>
              <a:t>CYSTICERCOSIS Occurs By ingesting undercooked pork Eggs hatch in the small intestine </a:t>
            </a:r>
            <a:r>
              <a:rPr lang="en-US" dirty="0" err="1"/>
              <a:t>onchospores</a:t>
            </a:r>
            <a:r>
              <a:rPr lang="en-US" dirty="0"/>
              <a:t> are produced and burrow through wall into blood vessels </a:t>
            </a:r>
            <a:r>
              <a:rPr lang="en-US" dirty="0" err="1"/>
              <a:t>Dessiminate</a:t>
            </a:r>
            <a:r>
              <a:rPr lang="en-US" dirty="0"/>
              <a:t> to many organs especially the eyes and brain </a:t>
            </a:r>
          </a:p>
          <a:p>
            <a:endParaRPr lang="en-US" dirty="0"/>
          </a:p>
          <a:p>
            <a:r>
              <a:rPr lang="en-US" dirty="0"/>
              <a:t>Then encyst to form </a:t>
            </a:r>
            <a:r>
              <a:rPr lang="en-US" dirty="0" err="1"/>
              <a:t>cysticerci</a:t>
            </a:r>
            <a:r>
              <a:rPr lang="en-US" dirty="0"/>
              <a:t> Eventually </a:t>
            </a:r>
            <a:r>
              <a:rPr lang="en-US" dirty="0" err="1"/>
              <a:t>cysticerci</a:t>
            </a:r>
            <a:r>
              <a:rPr lang="en-US" dirty="0"/>
              <a:t> calcifies</a:t>
            </a:r>
          </a:p>
        </p:txBody>
      </p:sp>
    </p:spTree>
    <p:custDataLst>
      <p:tags r:id="rId1"/>
    </p:custDataLst>
    <p:extLst>
      <p:ext uri="{BB962C8B-B14F-4D97-AF65-F5344CB8AC3E}">
        <p14:creationId xmlns:p14="http://schemas.microsoft.com/office/powerpoint/2010/main" val="29064897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304800"/>
            <a:ext cx="8229600" cy="1143000"/>
          </a:xfrm>
          <a:solidFill>
            <a:srgbClr val="00B0F0"/>
          </a:solidFill>
        </p:spPr>
        <p:txBody>
          <a:bodyPr>
            <a:normAutofit fontScale="90000"/>
          </a:bodyPr>
          <a:lstStyle/>
          <a:p>
            <a:br>
              <a:rPr lang="en-US" b="1" dirty="0">
                <a:latin typeface="Times New Roman" pitchFamily="18" charset="0"/>
                <a:cs typeface="Times New Roman" pitchFamily="18" charset="0"/>
              </a:rPr>
            </a:br>
            <a:r>
              <a:rPr lang="en-US" b="1" dirty="0">
                <a:solidFill>
                  <a:schemeClr val="bg1"/>
                </a:solidFill>
                <a:latin typeface="Times New Roman" pitchFamily="18" charset="0"/>
                <a:cs typeface="Times New Roman" pitchFamily="18" charset="0"/>
              </a:rPr>
              <a:t>CYSTICERCOSIS</a:t>
            </a:r>
            <a:br>
              <a:rPr lang="en-US" b="1" dirty="0">
                <a:solidFill>
                  <a:schemeClr val="bg1"/>
                </a:solidFill>
              </a:rPr>
            </a:br>
            <a:endParaRPr lang="en-US" dirty="0">
              <a:solidFill>
                <a:schemeClr val="bg1"/>
              </a:solidFill>
            </a:endParaRPr>
          </a:p>
        </p:txBody>
      </p:sp>
      <p:sp>
        <p:nvSpPr>
          <p:cNvPr id="3" name="Content Placeholder 2"/>
          <p:cNvSpPr>
            <a:spLocks noGrp="1"/>
          </p:cNvSpPr>
          <p:nvPr>
            <p:ph idx="1"/>
          </p:nvPr>
        </p:nvSpPr>
        <p:spPr/>
        <p:txBody>
          <a:bodyPr/>
          <a:lstStyle/>
          <a:p>
            <a:r>
              <a:rPr lang="en-US" dirty="0" err="1"/>
              <a:t>Cysticerci</a:t>
            </a:r>
            <a:r>
              <a:rPr lang="en-US" dirty="0"/>
              <a:t> may develop throughout the tissues of the  body, but particularly the brain as there is an affinity for the brain NEUROCYSTICERCOSIS may result. </a:t>
            </a:r>
          </a:p>
          <a:p>
            <a:endParaRPr lang="en-US" dirty="0"/>
          </a:p>
          <a:p>
            <a:r>
              <a:rPr lang="en-US" dirty="0"/>
              <a:t>Its symptoms include Seizures:</a:t>
            </a:r>
          </a:p>
        </p:txBody>
      </p:sp>
    </p:spTree>
    <p:custDataLst>
      <p:tags r:id="rId1"/>
    </p:custDataLst>
    <p:extLst>
      <p:ext uri="{BB962C8B-B14F-4D97-AF65-F5344CB8AC3E}">
        <p14:creationId xmlns:p14="http://schemas.microsoft.com/office/powerpoint/2010/main" val="1273220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p:spPr>
        <p:txBody>
          <a:bodyPr/>
          <a:lstStyle/>
          <a:p>
            <a:r>
              <a:rPr lang="en-US" b="1" dirty="0">
                <a:solidFill>
                  <a:schemeClr val="bg1"/>
                </a:solidFill>
                <a:latin typeface="Times New Roman" pitchFamily="18" charset="0"/>
                <a:cs typeface="Times New Roman" pitchFamily="18" charset="0"/>
              </a:rPr>
              <a:t>CYSTICERCOSIS</a:t>
            </a:r>
            <a:endParaRPr lang="en-US" dirty="0">
              <a:solidFill>
                <a:schemeClr val="bg1"/>
              </a:solidFill>
            </a:endParaRPr>
          </a:p>
        </p:txBody>
      </p:sp>
      <p:sp>
        <p:nvSpPr>
          <p:cNvPr id="3" name="Content Placeholder 2"/>
          <p:cNvSpPr>
            <a:spLocks noGrp="1"/>
          </p:cNvSpPr>
          <p:nvPr>
            <p:ph idx="1"/>
          </p:nvPr>
        </p:nvSpPr>
        <p:spPr/>
        <p:txBody>
          <a:bodyPr/>
          <a:lstStyle/>
          <a:p>
            <a:endParaRPr lang="en-US" dirty="0"/>
          </a:p>
          <a:p>
            <a:r>
              <a:rPr lang="en-US" dirty="0"/>
              <a:t>Headache which indicates : Increased intracranial pressure meningitis</a:t>
            </a:r>
          </a:p>
          <a:p>
            <a:endParaRPr lang="en-US" dirty="0"/>
          </a:p>
          <a:p>
            <a:r>
              <a:rPr lang="en-US" dirty="0" err="1"/>
              <a:t>Cysticerci</a:t>
            </a:r>
            <a:r>
              <a:rPr lang="en-US" dirty="0"/>
              <a:t> if develop in eyes causes uveitis result in decreased vision and blindness. Causes abnormal heart rhythm or heart failure if </a:t>
            </a:r>
            <a:r>
              <a:rPr lang="en-US" dirty="0" err="1"/>
              <a:t>cysticerci</a:t>
            </a:r>
            <a:r>
              <a:rPr lang="en-US" dirty="0"/>
              <a:t> develop in heart</a:t>
            </a:r>
          </a:p>
        </p:txBody>
      </p:sp>
    </p:spTree>
    <p:custDataLst>
      <p:tags r:id="rId1"/>
    </p:custDataLst>
    <p:extLst>
      <p:ext uri="{BB962C8B-B14F-4D97-AF65-F5344CB8AC3E}">
        <p14:creationId xmlns:p14="http://schemas.microsoft.com/office/powerpoint/2010/main" val="11092432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p:spPr>
        <p:txBody>
          <a:bodyPr>
            <a:normAutofit fontScale="90000"/>
          </a:bodyPr>
          <a:lstStyle/>
          <a:p>
            <a:br>
              <a:rPr lang="en-US" b="1" dirty="0"/>
            </a:br>
            <a:r>
              <a:rPr lang="en-US" sz="4000" b="1" dirty="0">
                <a:solidFill>
                  <a:schemeClr val="bg1"/>
                </a:solidFill>
                <a:latin typeface="Times New Roman" pitchFamily="18" charset="0"/>
                <a:cs typeface="Times New Roman" pitchFamily="18" charset="0"/>
              </a:rPr>
              <a:t>CLINICAL FINDINGS</a:t>
            </a:r>
            <a:br>
              <a:rPr lang="en-US" b="1" dirty="0"/>
            </a:br>
            <a:endParaRPr lang="en-US" dirty="0"/>
          </a:p>
        </p:txBody>
      </p:sp>
      <p:sp>
        <p:nvSpPr>
          <p:cNvPr id="3" name="Content Placeholder 2"/>
          <p:cNvSpPr>
            <a:spLocks noGrp="1"/>
          </p:cNvSpPr>
          <p:nvPr>
            <p:ph idx="1"/>
          </p:nvPr>
        </p:nvSpPr>
        <p:spPr>
          <a:xfrm>
            <a:off x="1861127" y="1690688"/>
            <a:ext cx="8229600" cy="5715000"/>
          </a:xfrm>
        </p:spPr>
        <p:txBody>
          <a:bodyPr>
            <a:normAutofit/>
          </a:bodyPr>
          <a:lstStyle/>
          <a:p>
            <a:r>
              <a:rPr lang="en-US" dirty="0"/>
              <a:t>Patients with adult tapeworm are asymptomatic </a:t>
            </a:r>
          </a:p>
          <a:p>
            <a:pPr marL="0" indent="0">
              <a:buNone/>
            </a:pPr>
            <a:endParaRPr lang="en-US" dirty="0"/>
          </a:p>
          <a:p>
            <a:r>
              <a:rPr lang="en-US" dirty="0"/>
              <a:t>Some notice </a:t>
            </a:r>
            <a:r>
              <a:rPr lang="en-US" dirty="0" err="1"/>
              <a:t>proglottids</a:t>
            </a:r>
            <a:r>
              <a:rPr lang="en-US" dirty="0"/>
              <a:t> in stools </a:t>
            </a:r>
          </a:p>
          <a:p>
            <a:pPr marL="0" indent="0">
              <a:buNone/>
            </a:pPr>
            <a:endParaRPr lang="en-US" dirty="0"/>
          </a:p>
          <a:p>
            <a:r>
              <a:rPr lang="en-US" dirty="0" err="1"/>
              <a:t>Cysticercosis</a:t>
            </a:r>
            <a:r>
              <a:rPr lang="en-US" dirty="0"/>
              <a:t> in brain causes seizures, headache, </a:t>
            </a:r>
          </a:p>
          <a:p>
            <a:pPr marL="0" indent="0">
              <a:buNone/>
            </a:pPr>
            <a:endParaRPr lang="en-US" dirty="0"/>
          </a:p>
          <a:p>
            <a:r>
              <a:rPr lang="en-US" dirty="0"/>
              <a:t>In eyes :uveitis, retinitis or larva can be seen floating in vitreous</a:t>
            </a:r>
          </a:p>
        </p:txBody>
      </p:sp>
    </p:spTree>
    <p:custDataLst>
      <p:tags r:id="rId1"/>
    </p:custDataLst>
    <p:extLst>
      <p:ext uri="{BB962C8B-B14F-4D97-AF65-F5344CB8AC3E}">
        <p14:creationId xmlns:p14="http://schemas.microsoft.com/office/powerpoint/2010/main" val="18319045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752601" y="152400"/>
            <a:ext cx="10317479" cy="3455324"/>
          </a:xfrm>
          <a:prstGeom prst="rect">
            <a:avLst/>
          </a:prstGeom>
        </p:spPr>
        <p:txBody>
          <a:bodyPr/>
          <a:lstStyle>
            <a:lvl1pPr marL="342900" indent="-342900" algn="l" rtl="0" fontAlgn="base">
              <a:spcBef>
                <a:spcPct val="20000"/>
              </a:spcBef>
              <a:spcAft>
                <a:spcPct val="0"/>
              </a:spcAft>
              <a:buClr>
                <a:schemeClr val="accent1"/>
              </a:buClr>
              <a:buSzPct val="80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indent="-609600" algn="just">
              <a:buClr>
                <a:srgbClr val="FFFF00"/>
              </a:buClr>
              <a:buSzPct val="95000"/>
              <a:buFont typeface="Wingdings" pitchFamily="2" charset="2"/>
              <a:buChar char="§"/>
              <a:defRPr/>
            </a:pPr>
            <a:r>
              <a:rPr lang="en-GB" sz="2800" dirty="0">
                <a:solidFill>
                  <a:srgbClr val="2D5CB9">
                    <a:lumMod val="75000"/>
                  </a:srgbClr>
                </a:solidFill>
                <a:latin typeface="Times New Roman" panose="02020603050405020304" pitchFamily="18" charset="0"/>
                <a:cs typeface="Times New Roman" panose="02020603050405020304" pitchFamily="18" charset="0"/>
              </a:rPr>
              <a:t> </a:t>
            </a:r>
          </a:p>
          <a:p>
            <a:pPr marL="609600" indent="-609600" algn="just">
              <a:buClr>
                <a:srgbClr val="FFFF00"/>
              </a:buClr>
              <a:buSzPct val="95000"/>
              <a:buFont typeface="Wingdings" pitchFamily="2" charset="2"/>
              <a:buChar char="§"/>
              <a:defRPr/>
            </a:pPr>
            <a:endParaRPr lang="en-GB" sz="2800" b="1" dirty="0">
              <a:solidFill>
                <a:srgbClr val="2D5CB9">
                  <a:lumMod val="75000"/>
                </a:srgbClr>
              </a:solidFill>
              <a:latin typeface="Times New Roman" panose="02020603050405020304" pitchFamily="18" charset="0"/>
              <a:cs typeface="Times New Roman" panose="02020603050405020304" pitchFamily="18" charset="0"/>
            </a:endParaRPr>
          </a:p>
          <a:p>
            <a:pPr marL="609600" indent="-609600" algn="just">
              <a:buClr>
                <a:srgbClr val="FFFF00"/>
              </a:buClr>
              <a:buSzPct val="95000"/>
              <a:buFont typeface="Wingdings" pitchFamily="2" charset="2"/>
              <a:buChar char="§"/>
              <a:defRPr/>
            </a:pPr>
            <a:r>
              <a:rPr lang="en-GB" sz="2800" b="1" dirty="0">
                <a:solidFill>
                  <a:srgbClr val="2D5CB9">
                    <a:lumMod val="75000"/>
                  </a:srgbClr>
                </a:solidFill>
                <a:latin typeface="Times New Roman" panose="02020603050405020304" pitchFamily="18" charset="0"/>
                <a:cs typeface="Times New Roman" panose="02020603050405020304" pitchFamily="18" charset="0"/>
              </a:rPr>
              <a:t>All </a:t>
            </a:r>
            <a:r>
              <a:rPr lang="en-GB" sz="2800" b="1" dirty="0" err="1">
                <a:solidFill>
                  <a:srgbClr val="2D5CB9">
                    <a:lumMod val="75000"/>
                  </a:srgbClr>
                </a:solidFill>
                <a:latin typeface="Times New Roman" panose="02020603050405020304" pitchFamily="18" charset="0"/>
                <a:cs typeface="Times New Roman" panose="02020603050405020304" pitchFamily="18" charset="0"/>
              </a:rPr>
              <a:t>cestodes</a:t>
            </a:r>
            <a:r>
              <a:rPr lang="en-GB" sz="2800" b="1" dirty="0">
                <a:solidFill>
                  <a:srgbClr val="2D5CB9">
                    <a:lumMod val="75000"/>
                  </a:srgbClr>
                </a:solidFill>
                <a:latin typeface="Times New Roman" panose="02020603050405020304" pitchFamily="18" charset="0"/>
                <a:cs typeface="Times New Roman" panose="02020603050405020304" pitchFamily="18" charset="0"/>
              </a:rPr>
              <a:t> are hermaphrodite</a:t>
            </a:r>
          </a:p>
          <a:p>
            <a:pPr marL="609600" indent="-609600" algn="just">
              <a:buClr>
                <a:srgbClr val="FFFF00"/>
              </a:buClr>
              <a:buSzPct val="75000"/>
              <a:buNone/>
              <a:defRPr/>
            </a:pPr>
            <a:r>
              <a:rPr lang="en-GB" sz="2800" b="1" dirty="0">
                <a:solidFill>
                  <a:srgbClr val="FFFFFF"/>
                </a:solidFill>
                <a:latin typeface="Times New Roman" panose="02020603050405020304" pitchFamily="18" charset="0"/>
                <a:cs typeface="Times New Roman" panose="02020603050405020304" pitchFamily="18" charset="0"/>
              </a:rPr>
              <a:t>     </a:t>
            </a:r>
            <a:r>
              <a:rPr lang="en-GB" sz="2800" b="1" dirty="0">
                <a:solidFill>
                  <a:srgbClr val="FF0000"/>
                </a:solidFill>
                <a:latin typeface="Times New Roman" panose="02020603050405020304" pitchFamily="18" charset="0"/>
                <a:cs typeface="Times New Roman" panose="02020603050405020304" pitchFamily="18" charset="0"/>
              </a:rPr>
              <a:t>(Each segment contains male &amp; female reproductive system). </a:t>
            </a:r>
          </a:p>
          <a:p>
            <a:pPr marL="609600" indent="-609600">
              <a:buClr>
                <a:srgbClr val="FFFF00"/>
              </a:buClr>
              <a:buFont typeface="Wingdings" pitchFamily="2" charset="2"/>
              <a:buChar char="§"/>
              <a:defRPr/>
            </a:pPr>
            <a:r>
              <a:rPr lang="en-GB" sz="2800" b="1" dirty="0">
                <a:solidFill>
                  <a:srgbClr val="2D5CB9">
                    <a:lumMod val="75000"/>
                  </a:srgbClr>
                </a:solidFill>
                <a:latin typeface="Times New Roman" panose="02020603050405020304" pitchFamily="18" charset="0"/>
                <a:cs typeface="Times New Roman" panose="02020603050405020304" pitchFamily="18" charset="0"/>
              </a:rPr>
              <a:t>No body cavity.</a:t>
            </a:r>
          </a:p>
          <a:p>
            <a:pPr marL="609600" indent="-609600">
              <a:buClr>
                <a:srgbClr val="FFFF00"/>
              </a:buClr>
              <a:buSzPct val="90000"/>
              <a:buFont typeface="Wingdings" pitchFamily="2" charset="2"/>
              <a:buChar char="§"/>
              <a:defRPr/>
            </a:pPr>
            <a:r>
              <a:rPr lang="en-GB" sz="2800" b="1" dirty="0">
                <a:solidFill>
                  <a:srgbClr val="2D5CB9">
                    <a:lumMod val="75000"/>
                  </a:srgbClr>
                </a:solidFill>
                <a:latin typeface="Times New Roman" panose="02020603050405020304" pitchFamily="18" charset="0"/>
                <a:cs typeface="Times New Roman" panose="02020603050405020304" pitchFamily="18" charset="0"/>
              </a:rPr>
              <a:t>No digestive tract.</a:t>
            </a:r>
          </a:p>
          <a:p>
            <a:pPr marL="609600" indent="-609600">
              <a:buClr>
                <a:srgbClr val="FFFF00"/>
              </a:buClr>
              <a:buSzPct val="95000"/>
              <a:buFont typeface="Wingdings" pitchFamily="2" charset="2"/>
              <a:buChar char="§"/>
              <a:defRPr/>
            </a:pPr>
            <a:r>
              <a:rPr lang="en-GB" sz="2800" b="1" dirty="0">
                <a:solidFill>
                  <a:srgbClr val="2D5CB9">
                    <a:lumMod val="75000"/>
                  </a:srgbClr>
                </a:solidFill>
                <a:latin typeface="Times New Roman" panose="02020603050405020304" pitchFamily="18" charset="0"/>
                <a:cs typeface="Times New Roman" panose="02020603050405020304" pitchFamily="18" charset="0"/>
              </a:rPr>
              <a:t>No vascular system.</a:t>
            </a:r>
          </a:p>
          <a:p>
            <a:pPr marL="609600" indent="-609600">
              <a:lnSpc>
                <a:spcPct val="90000"/>
              </a:lnSpc>
              <a:spcBef>
                <a:spcPct val="0"/>
              </a:spcBef>
              <a:buClr>
                <a:srgbClr val="FFFF00"/>
              </a:buClr>
              <a:buSzPct val="95000"/>
              <a:buFont typeface="Wingdings" pitchFamily="2" charset="2"/>
              <a:buChar char="§"/>
              <a:defRPr/>
            </a:pPr>
            <a:r>
              <a:rPr lang="en-GB" sz="4000" b="1" u="sng" dirty="0">
                <a:solidFill>
                  <a:srgbClr val="00B050"/>
                </a:solidFill>
                <a:effectLst>
                  <a:outerShdw blurRad="38100" dist="38100" dir="2700000" algn="tl">
                    <a:srgbClr val="000000">
                      <a:alpha val="43137"/>
                    </a:srgbClr>
                  </a:outerShdw>
                </a:effectLst>
                <a:latin typeface="Times New Roman"/>
              </a:rPr>
              <a:t>1-  Habitat:</a:t>
            </a:r>
          </a:p>
          <a:p>
            <a:pPr marL="990600" lvl="1" indent="-533400" algn="just">
              <a:lnSpc>
                <a:spcPct val="90000"/>
              </a:lnSpc>
              <a:spcBef>
                <a:spcPct val="0"/>
              </a:spcBef>
              <a:buClr>
                <a:srgbClr val="FFFF00"/>
              </a:buClr>
              <a:buSzPct val="95000"/>
              <a:buFont typeface="Wingdings" pitchFamily="2" charset="2"/>
              <a:buAutoNum type="alphaLcPeriod"/>
              <a:defRPr/>
            </a:pPr>
            <a:r>
              <a:rPr lang="en-GB" b="1" dirty="0">
                <a:solidFill>
                  <a:srgbClr val="2D5CB9">
                    <a:lumMod val="75000"/>
                  </a:srgbClr>
                </a:solidFill>
                <a:latin typeface="Times New Roman"/>
              </a:rPr>
              <a:t>Adult worms live in small intestine of  their </a:t>
            </a:r>
            <a:r>
              <a:rPr lang="en-GB" b="1" dirty="0">
                <a:solidFill>
                  <a:srgbClr val="FF0000"/>
                </a:solidFill>
                <a:latin typeface="Times New Roman"/>
              </a:rPr>
              <a:t>definitive hosts</a:t>
            </a:r>
            <a:r>
              <a:rPr lang="en-GB" b="1" dirty="0">
                <a:solidFill>
                  <a:srgbClr val="2D5CB9">
                    <a:lumMod val="75000"/>
                  </a:srgbClr>
                </a:solidFill>
                <a:latin typeface="Times New Roman"/>
              </a:rPr>
              <a:t>.</a:t>
            </a:r>
          </a:p>
          <a:p>
            <a:pPr marL="990600" lvl="1" indent="-533400" algn="just">
              <a:lnSpc>
                <a:spcPct val="90000"/>
              </a:lnSpc>
              <a:spcBef>
                <a:spcPct val="0"/>
              </a:spcBef>
              <a:buClr>
                <a:srgbClr val="FFFF00"/>
              </a:buClr>
              <a:buSzPct val="95000"/>
              <a:buFont typeface="Wingdings" pitchFamily="2" charset="2"/>
              <a:buAutoNum type="alphaLcPeriod"/>
              <a:defRPr/>
            </a:pPr>
            <a:r>
              <a:rPr lang="en-GB" b="1" dirty="0">
                <a:solidFill>
                  <a:srgbClr val="2D5CB9">
                    <a:lumMod val="75000"/>
                  </a:srgbClr>
                </a:solidFill>
                <a:latin typeface="Times New Roman"/>
              </a:rPr>
              <a:t>Larval stage found in </a:t>
            </a:r>
            <a:r>
              <a:rPr lang="en-GB" b="1" dirty="0">
                <a:solidFill>
                  <a:srgbClr val="FF0000"/>
                </a:solidFill>
                <a:latin typeface="Times New Roman"/>
              </a:rPr>
              <a:t>intermediate hosts </a:t>
            </a:r>
            <a:r>
              <a:rPr lang="en-GB" b="1" dirty="0">
                <a:solidFill>
                  <a:srgbClr val="2D5CB9">
                    <a:lumMod val="75000"/>
                  </a:srgbClr>
                </a:solidFill>
                <a:latin typeface="Times New Roman"/>
              </a:rPr>
              <a:t>tissues.</a:t>
            </a:r>
          </a:p>
          <a:p>
            <a:pPr marL="990600" lvl="1" indent="-533400">
              <a:lnSpc>
                <a:spcPct val="90000"/>
              </a:lnSpc>
              <a:spcBef>
                <a:spcPct val="0"/>
              </a:spcBef>
              <a:buClr>
                <a:srgbClr val="FFFF00"/>
              </a:buClr>
              <a:buSzPct val="95000"/>
              <a:buNone/>
              <a:defRPr/>
            </a:pPr>
            <a:endParaRPr lang="en-GB" b="1" dirty="0">
              <a:solidFill>
                <a:srgbClr val="2D5CB9">
                  <a:lumMod val="75000"/>
                </a:srgbClr>
              </a:solidFill>
              <a:latin typeface="Times New Roman"/>
            </a:endParaRPr>
          </a:p>
          <a:p>
            <a:pPr marL="609600" indent="-609600">
              <a:lnSpc>
                <a:spcPct val="90000"/>
              </a:lnSpc>
              <a:spcBef>
                <a:spcPct val="0"/>
              </a:spcBef>
              <a:buClr>
                <a:srgbClr val="FFFF00"/>
              </a:buClr>
              <a:buSzPct val="95000"/>
              <a:buFont typeface="Wingdings" pitchFamily="2" charset="2"/>
              <a:buChar char="§"/>
              <a:defRPr/>
            </a:pPr>
            <a:r>
              <a:rPr lang="en-GB" sz="2800" b="1" dirty="0">
                <a:solidFill>
                  <a:srgbClr val="FF0000"/>
                </a:solidFill>
                <a:latin typeface="Times New Roman"/>
              </a:rPr>
              <a:t>Eggs are diagnostic stage </a:t>
            </a:r>
          </a:p>
          <a:p>
            <a:pPr marL="609600" indent="-609600" algn="just">
              <a:lnSpc>
                <a:spcPct val="90000"/>
              </a:lnSpc>
              <a:spcBef>
                <a:spcPct val="0"/>
              </a:spcBef>
              <a:buClr>
                <a:srgbClr val="FFFF00"/>
              </a:buClr>
              <a:buSzPct val="95000"/>
              <a:buNone/>
              <a:defRPr/>
            </a:pPr>
            <a:r>
              <a:rPr lang="en-GB" sz="2800" b="1" dirty="0">
                <a:solidFill>
                  <a:srgbClr val="2D5CB9">
                    <a:lumMod val="75000"/>
                  </a:srgbClr>
                </a:solidFill>
                <a:latin typeface="Times New Roman"/>
              </a:rPr>
              <a:t>  </a:t>
            </a:r>
            <a:r>
              <a:rPr lang="en-US" sz="2800" b="1" dirty="0">
                <a:solidFill>
                  <a:srgbClr val="2D5CB9">
                    <a:lumMod val="75000"/>
                  </a:srgbClr>
                </a:solidFill>
                <a:latin typeface="Times New Roman"/>
              </a:rPr>
              <a:t>   </a:t>
            </a:r>
            <a:r>
              <a:rPr lang="en-GB" sz="2800" b="1" dirty="0">
                <a:solidFill>
                  <a:srgbClr val="2D5CB9">
                    <a:lumMod val="75000"/>
                  </a:srgbClr>
                </a:solidFill>
                <a:latin typeface="Times New Roman"/>
              </a:rPr>
              <a:t>(Spherical, with shell embryonic membranes for embryo protection</a:t>
            </a:r>
            <a:r>
              <a:rPr lang="en-GB" sz="2800" dirty="0">
                <a:solidFill>
                  <a:srgbClr val="FFFFFF"/>
                </a:solidFill>
                <a:latin typeface="Times New Roman"/>
              </a:rPr>
              <a:t>; </a:t>
            </a:r>
            <a:r>
              <a:rPr lang="en-GB" sz="2800" b="1" dirty="0">
                <a:solidFill>
                  <a:srgbClr val="2D5CB9">
                    <a:lumMod val="75000"/>
                  </a:srgbClr>
                </a:solidFill>
                <a:latin typeface="Times New Roman"/>
              </a:rPr>
              <a:t>the embryo </a:t>
            </a:r>
            <a:r>
              <a:rPr lang="en-GB" sz="2800" b="1" dirty="0">
                <a:solidFill>
                  <a:srgbClr val="00B050"/>
                </a:solidFill>
                <a:latin typeface="Times New Roman"/>
              </a:rPr>
              <a:t>[</a:t>
            </a:r>
            <a:r>
              <a:rPr lang="en-GB" sz="2800" b="1" dirty="0" err="1">
                <a:solidFill>
                  <a:srgbClr val="00B050"/>
                </a:solidFill>
                <a:latin typeface="Times New Roman"/>
              </a:rPr>
              <a:t>onchosphere</a:t>
            </a:r>
            <a:r>
              <a:rPr lang="en-GB" sz="2800" b="1" dirty="0">
                <a:solidFill>
                  <a:srgbClr val="00B050"/>
                </a:solidFill>
                <a:latin typeface="Times New Roman"/>
              </a:rPr>
              <a:t>] carries 6 elongated hooks [</a:t>
            </a:r>
            <a:r>
              <a:rPr lang="en-GB" sz="2800" b="1" dirty="0" err="1">
                <a:solidFill>
                  <a:srgbClr val="00B050"/>
                </a:solidFill>
                <a:latin typeface="Times New Roman"/>
              </a:rPr>
              <a:t>hexacanth</a:t>
            </a:r>
            <a:r>
              <a:rPr lang="en-GB" sz="2800" b="1" dirty="0">
                <a:solidFill>
                  <a:srgbClr val="00B050"/>
                </a:solidFill>
                <a:latin typeface="Times New Roman"/>
              </a:rPr>
              <a:t>])</a:t>
            </a:r>
          </a:p>
          <a:p>
            <a:pPr marL="609600" indent="-609600">
              <a:buClr>
                <a:srgbClr val="FFFF00"/>
              </a:buClr>
              <a:buSzPct val="95000"/>
              <a:buFont typeface="Wingdings" pitchFamily="2" charset="2"/>
              <a:buChar char="§"/>
              <a:defRPr/>
            </a:pPr>
            <a:endParaRPr lang="en-GB" sz="2800" b="1" dirty="0">
              <a:solidFill>
                <a:srgbClr val="2D5CB9">
                  <a:lumMod val="75000"/>
                </a:srgbClr>
              </a:solidFill>
              <a:latin typeface="Times New Roman" panose="02020603050405020304" pitchFamily="18" charset="0"/>
              <a:cs typeface="Times New Roman" panose="02020603050405020304" pitchFamily="18" charset="0"/>
            </a:endParaRPr>
          </a:p>
          <a:p>
            <a:pPr marL="609600" indent="-609600">
              <a:lnSpc>
                <a:spcPct val="80000"/>
              </a:lnSpc>
              <a:buClr>
                <a:srgbClr val="FFFF00"/>
              </a:buClr>
              <a:buSzPct val="75000"/>
              <a:buNone/>
              <a:defRPr/>
            </a:pPr>
            <a:endParaRPr lang="en-GB" dirty="0">
              <a:solidFill>
                <a:srgbClr val="2D5CB9">
                  <a:lumMod val="75000"/>
                </a:srgbClr>
              </a:solidFill>
            </a:endParaRPr>
          </a:p>
          <a:p>
            <a:pPr marL="990600" lvl="1" indent="-533400">
              <a:lnSpc>
                <a:spcPct val="80000"/>
              </a:lnSpc>
              <a:buClr>
                <a:srgbClr val="FFFF00"/>
              </a:buClr>
              <a:buSzPct val="125000"/>
              <a:buNone/>
              <a:defRPr/>
            </a:pPr>
            <a:r>
              <a:rPr lang="en-GB" sz="1600" dirty="0">
                <a:solidFill>
                  <a:srgbClr val="2D5CB9">
                    <a:lumMod val="75000"/>
                  </a:srgbClr>
                </a:solidFill>
                <a:cs typeface="Simplified Arabic" pitchFamily="2" charset="-78"/>
              </a:rPr>
              <a:t>  </a:t>
            </a:r>
          </a:p>
          <a:p>
            <a:pPr marL="609600" indent="-609600">
              <a:lnSpc>
                <a:spcPct val="80000"/>
              </a:lnSpc>
              <a:buClr>
                <a:srgbClr val="FFFF00"/>
              </a:buClr>
              <a:buSzPct val="75000"/>
              <a:buNone/>
              <a:defRPr/>
            </a:pPr>
            <a:r>
              <a:rPr lang="en-GB" sz="1600" dirty="0">
                <a:solidFill>
                  <a:srgbClr val="000000"/>
                </a:solidFill>
              </a:rPr>
              <a:t>    </a:t>
            </a:r>
          </a:p>
          <a:p>
            <a:pPr marL="609600" indent="-609600">
              <a:lnSpc>
                <a:spcPct val="80000"/>
              </a:lnSpc>
              <a:buClr>
                <a:srgbClr val="0099CC"/>
              </a:buClr>
              <a:buNone/>
              <a:defRPr/>
            </a:pPr>
            <a:endParaRPr lang="en-GB" sz="1600" dirty="0">
              <a:solidFill>
                <a:srgbClr val="000000"/>
              </a:solidFill>
            </a:endParaRPr>
          </a:p>
        </p:txBody>
      </p:sp>
      <p:sp>
        <p:nvSpPr>
          <p:cNvPr id="3" name="Title 1"/>
          <p:cNvSpPr txBox="1">
            <a:spLocks/>
          </p:cNvSpPr>
          <p:nvPr/>
        </p:nvSpPr>
        <p:spPr>
          <a:xfrm>
            <a:off x="1905000" y="12032"/>
            <a:ext cx="8229600" cy="1143000"/>
          </a:xfrm>
          <a:prstGeom prst="rect">
            <a:avLst/>
          </a:prstGeom>
          <a:solidFill>
            <a:schemeClr val="accent5">
              <a:lumMod val="60000"/>
              <a:lumOff val="40000"/>
            </a:schemeClr>
          </a:solid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a:solidFill>
                  <a:schemeClr val="bg1"/>
                </a:solidFill>
                <a:latin typeface="Times New Roman" pitchFamily="18" charset="0"/>
                <a:cs typeface="Times New Roman" pitchFamily="18" charset="0"/>
              </a:rPr>
              <a:t>General Characteristics</a:t>
            </a:r>
            <a:endParaRPr lang="en-US" sz="3600" b="1" dirty="0">
              <a:solidFill>
                <a:schemeClr val="bg1"/>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5166895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p:spPr>
        <p:txBody>
          <a:bodyPr>
            <a:normAutofit fontScale="90000"/>
          </a:bodyPr>
          <a:lstStyle/>
          <a:p>
            <a:br>
              <a:rPr lang="en-US" b="1" dirty="0"/>
            </a:br>
            <a:r>
              <a:rPr lang="en-US" sz="4000" b="1" dirty="0">
                <a:solidFill>
                  <a:schemeClr val="bg1"/>
                </a:solidFill>
                <a:latin typeface="Times New Roman" pitchFamily="18" charset="0"/>
                <a:cs typeface="Times New Roman" pitchFamily="18" charset="0"/>
              </a:rPr>
              <a:t>LABORATORY DIAGNOSIS</a:t>
            </a:r>
            <a:br>
              <a:rPr lang="en-US" b="1" dirty="0"/>
            </a:br>
            <a:endParaRPr lang="en-US" dirty="0"/>
          </a:p>
        </p:txBody>
      </p:sp>
      <p:sp>
        <p:nvSpPr>
          <p:cNvPr id="3" name="Content Placeholder 2"/>
          <p:cNvSpPr>
            <a:spLocks noGrp="1"/>
          </p:cNvSpPr>
          <p:nvPr>
            <p:ph idx="1"/>
          </p:nvPr>
        </p:nvSpPr>
        <p:spPr/>
        <p:txBody>
          <a:bodyPr/>
          <a:lstStyle/>
          <a:p>
            <a:r>
              <a:rPr lang="en-US" dirty="0"/>
              <a:t>Gravid </a:t>
            </a:r>
            <a:r>
              <a:rPr lang="en-US" dirty="0" err="1"/>
              <a:t>proglottid</a:t>
            </a:r>
            <a:r>
              <a:rPr lang="en-US" dirty="0"/>
              <a:t> with 5-10 uterine branches can be observed in stool</a:t>
            </a:r>
          </a:p>
          <a:p>
            <a:pPr marL="0" indent="0">
              <a:buNone/>
            </a:pPr>
            <a:endParaRPr lang="en-US" dirty="0"/>
          </a:p>
          <a:p>
            <a:r>
              <a:rPr lang="en-US" dirty="0"/>
              <a:t>Serologic test e.g ELISA </a:t>
            </a:r>
          </a:p>
          <a:p>
            <a:endParaRPr lang="en-US" dirty="0"/>
          </a:p>
          <a:p>
            <a:r>
              <a:rPr lang="en-US" dirty="0"/>
              <a:t>Eggs less often seen in stool CT scan</a:t>
            </a:r>
          </a:p>
        </p:txBody>
      </p:sp>
    </p:spTree>
    <p:custDataLst>
      <p:tags r:id="rId1"/>
    </p:custDataLst>
    <p:extLst>
      <p:ext uri="{BB962C8B-B14F-4D97-AF65-F5344CB8AC3E}">
        <p14:creationId xmlns:p14="http://schemas.microsoft.com/office/powerpoint/2010/main" val="21094268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p:spPr>
        <p:txBody>
          <a:bodyPr>
            <a:normAutofit fontScale="90000"/>
          </a:bodyPr>
          <a:lstStyle/>
          <a:p>
            <a:br>
              <a:rPr lang="en-US" b="1" dirty="0"/>
            </a:br>
            <a:r>
              <a:rPr lang="en-US" sz="3600" b="1" dirty="0">
                <a:solidFill>
                  <a:schemeClr val="bg1"/>
                </a:solidFill>
                <a:latin typeface="Times New Roman" pitchFamily="18" charset="0"/>
                <a:cs typeface="Times New Roman" pitchFamily="18" charset="0"/>
              </a:rPr>
              <a:t>TREATMENT</a:t>
            </a:r>
            <a:br>
              <a:rPr lang="en-US" sz="3600" b="1" dirty="0">
                <a:solidFill>
                  <a:schemeClr val="bg1"/>
                </a:solidFill>
                <a:latin typeface="Times New Roman" pitchFamily="18" charset="0"/>
                <a:cs typeface="Times New Roman" pitchFamily="18" charset="0"/>
              </a:rPr>
            </a:br>
            <a:endParaRPr lang="en-US" sz="3600" dirty="0">
              <a:solidFill>
                <a:schemeClr val="bg1"/>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dirty="0"/>
              <a:t>Praziquantel, for intestinal worms.</a:t>
            </a:r>
          </a:p>
          <a:p>
            <a:endParaRPr lang="en-US" dirty="0"/>
          </a:p>
          <a:p>
            <a:r>
              <a:rPr lang="en-US" dirty="0"/>
              <a:t> Dose is 5–25 mg/kg by mouth single dose.</a:t>
            </a:r>
          </a:p>
          <a:p>
            <a:pPr marL="0" indent="0">
              <a:buNone/>
            </a:pPr>
            <a:endParaRPr lang="en-US" dirty="0"/>
          </a:p>
          <a:p>
            <a:r>
              <a:rPr lang="en-US" dirty="0"/>
              <a:t> For </a:t>
            </a:r>
            <a:r>
              <a:rPr lang="en-US" dirty="0" err="1"/>
              <a:t>cysticercosis</a:t>
            </a:r>
            <a:r>
              <a:rPr lang="en-US" dirty="0"/>
              <a:t> praziquantel or albendazole.</a:t>
            </a:r>
          </a:p>
        </p:txBody>
      </p:sp>
    </p:spTree>
    <p:custDataLst>
      <p:tags r:id="rId1"/>
    </p:custDataLst>
    <p:extLst>
      <p:ext uri="{BB962C8B-B14F-4D97-AF65-F5344CB8AC3E}">
        <p14:creationId xmlns:p14="http://schemas.microsoft.com/office/powerpoint/2010/main" val="9182553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solidFill>
            <a:schemeClr val="accent2">
              <a:lumMod val="60000"/>
              <a:lumOff val="40000"/>
            </a:schemeClr>
          </a:solidFill>
        </p:spPr>
        <p:txBody>
          <a:bodyPr>
            <a:normAutofit/>
          </a:bodyPr>
          <a:lstStyle/>
          <a:p>
            <a:r>
              <a:rPr lang="en-US" sz="3600" dirty="0" err="1">
                <a:solidFill>
                  <a:schemeClr val="bg1"/>
                </a:solidFill>
                <a:latin typeface="Times New Roman" pitchFamily="18" charset="0"/>
                <a:cs typeface="Times New Roman" pitchFamily="18" charset="0"/>
              </a:rPr>
              <a:t>Taenia</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Saginata</a:t>
            </a:r>
            <a:endParaRPr lang="en-US" sz="3600" dirty="0">
              <a:solidFill>
                <a:schemeClr val="bg1"/>
              </a:solidFill>
              <a:latin typeface="Times New Roman" pitchFamily="18" charset="0"/>
              <a:cs typeface="Times New Roman" pitchFamily="18" charset="0"/>
            </a:endParaRPr>
          </a:p>
        </p:txBody>
      </p:sp>
      <p:sp>
        <p:nvSpPr>
          <p:cNvPr id="3" name="Subtitle 2"/>
          <p:cNvSpPr>
            <a:spLocks noGrp="1"/>
          </p:cNvSpPr>
          <p:nvPr>
            <p:ph type="subTitle" idx="1"/>
          </p:nvPr>
        </p:nvSpPr>
        <p:spPr>
          <a:ln>
            <a:solidFill>
              <a:srgbClr val="FFC000"/>
            </a:solidFill>
          </a:ln>
        </p:spPr>
        <p:txBody>
          <a:bodyPr/>
          <a:lstStyle/>
          <a:p>
            <a:endParaRPr lang="en-US" dirty="0"/>
          </a:p>
          <a:p>
            <a:r>
              <a:rPr lang="en-US" sz="3600" dirty="0">
                <a:latin typeface="Times New Roman" pitchFamily="18" charset="0"/>
                <a:cs typeface="Times New Roman" pitchFamily="18" charset="0"/>
              </a:rPr>
              <a:t>Beef tapeworm</a:t>
            </a:r>
          </a:p>
        </p:txBody>
      </p:sp>
    </p:spTree>
    <p:custDataLst>
      <p:tags r:id="rId1"/>
    </p:custDataLst>
    <p:extLst>
      <p:ext uri="{BB962C8B-B14F-4D97-AF65-F5344CB8AC3E}">
        <p14:creationId xmlns:p14="http://schemas.microsoft.com/office/powerpoint/2010/main" val="22155304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12032"/>
            <a:ext cx="8229600" cy="1143000"/>
          </a:xfrm>
          <a:solidFill>
            <a:schemeClr val="accent2">
              <a:lumMod val="60000"/>
              <a:lumOff val="40000"/>
            </a:schemeClr>
          </a:solidFill>
        </p:spPr>
        <p:txBody>
          <a:bodyPr/>
          <a:lstStyle/>
          <a:p>
            <a:r>
              <a:rPr lang="en-US" i="1" dirty="0">
                <a:solidFill>
                  <a:schemeClr val="bg1"/>
                </a:solidFill>
              </a:rPr>
              <a:t>T. </a:t>
            </a:r>
            <a:r>
              <a:rPr lang="en-US" i="1" dirty="0" err="1">
                <a:solidFill>
                  <a:schemeClr val="bg1"/>
                </a:solidFill>
              </a:rPr>
              <a:t>saginata</a:t>
            </a:r>
            <a:endParaRPr lang="en-US" i="1" dirty="0">
              <a:solidFill>
                <a:schemeClr val="bg1"/>
              </a:solidFill>
            </a:endParaRPr>
          </a:p>
        </p:txBody>
      </p:sp>
      <p:sp>
        <p:nvSpPr>
          <p:cNvPr id="3" name="Content Placeholder 2"/>
          <p:cNvSpPr>
            <a:spLocks noGrp="1"/>
          </p:cNvSpPr>
          <p:nvPr>
            <p:ph idx="1"/>
          </p:nvPr>
        </p:nvSpPr>
        <p:spPr>
          <a:xfrm>
            <a:off x="1524000" y="1143000"/>
            <a:ext cx="8915400" cy="5715000"/>
          </a:xfrm>
        </p:spPr>
        <p:txBody>
          <a:bodyPr>
            <a:normAutofit/>
          </a:bodyPr>
          <a:lstStyle/>
          <a:p>
            <a:r>
              <a:rPr lang="en-US" dirty="0"/>
              <a:t>T. </a:t>
            </a:r>
            <a:r>
              <a:rPr lang="en-US" dirty="0" err="1"/>
              <a:t>saginata</a:t>
            </a:r>
            <a:r>
              <a:rPr lang="en-US" dirty="0"/>
              <a:t> causes </a:t>
            </a:r>
            <a:r>
              <a:rPr lang="en-US" dirty="0" err="1"/>
              <a:t>taeniasis</a:t>
            </a:r>
            <a:r>
              <a:rPr lang="en-US" dirty="0"/>
              <a:t> </a:t>
            </a:r>
          </a:p>
          <a:p>
            <a:endParaRPr lang="en-US" dirty="0"/>
          </a:p>
          <a:p>
            <a:r>
              <a:rPr lang="en-US" dirty="0"/>
              <a:t>Does not cause </a:t>
            </a:r>
            <a:r>
              <a:rPr lang="en-US" dirty="0" err="1"/>
              <a:t>cysticercosis</a:t>
            </a:r>
            <a:r>
              <a:rPr lang="en-US" dirty="0"/>
              <a:t> </a:t>
            </a:r>
          </a:p>
          <a:p>
            <a:endParaRPr lang="en-US" dirty="0"/>
          </a:p>
          <a:p>
            <a:r>
              <a:rPr lang="en-US" dirty="0"/>
              <a:t>IMPORTANT PROPERTIES : </a:t>
            </a:r>
            <a:r>
              <a:rPr lang="en-US" dirty="0" err="1"/>
              <a:t>Scolex</a:t>
            </a:r>
            <a:r>
              <a:rPr lang="en-US" dirty="0"/>
              <a:t> with 4 suckers </a:t>
            </a:r>
          </a:p>
          <a:p>
            <a:pPr marL="0" indent="0">
              <a:buNone/>
            </a:pPr>
            <a:endParaRPr lang="en-US" dirty="0"/>
          </a:p>
          <a:p>
            <a:r>
              <a:rPr lang="en-US" dirty="0"/>
              <a:t>No </a:t>
            </a:r>
            <a:r>
              <a:rPr lang="en-US" dirty="0" err="1"/>
              <a:t>hooklets</a:t>
            </a:r>
            <a:r>
              <a:rPr lang="en-US" dirty="0"/>
              <a:t> </a:t>
            </a:r>
          </a:p>
          <a:p>
            <a:pPr marL="0" indent="0">
              <a:buNone/>
            </a:pPr>
            <a:endParaRPr lang="en-US" dirty="0"/>
          </a:p>
          <a:p>
            <a:r>
              <a:rPr lang="en-US" dirty="0"/>
              <a:t>Gravid </a:t>
            </a:r>
            <a:r>
              <a:rPr lang="en-US" dirty="0" err="1"/>
              <a:t>proglottids</a:t>
            </a:r>
            <a:r>
              <a:rPr lang="en-US" dirty="0"/>
              <a:t> have 15-25 uterine branches</a:t>
            </a:r>
          </a:p>
        </p:txBody>
      </p:sp>
    </p:spTree>
    <p:custDataLst>
      <p:tags r:id="rId1"/>
    </p:custDataLst>
    <p:extLst>
      <p:ext uri="{BB962C8B-B14F-4D97-AF65-F5344CB8AC3E}">
        <p14:creationId xmlns:p14="http://schemas.microsoft.com/office/powerpoint/2010/main" val="34631467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descr="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814388"/>
            <a:ext cx="3644900" cy="467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1" name="Rectangle 3"/>
          <p:cNvSpPr>
            <a:spLocks noChangeArrowheads="1"/>
          </p:cNvSpPr>
          <p:nvPr/>
        </p:nvSpPr>
        <p:spPr bwMode="auto">
          <a:xfrm>
            <a:off x="3352800" y="5729288"/>
            <a:ext cx="5562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kumimoji="1" lang="en-US" altLang="zh-CN" sz="2800" b="1">
                <a:solidFill>
                  <a:schemeClr val="tx2"/>
                </a:solidFill>
                <a:latin typeface="Times New Roman" pitchFamily="18" charset="0"/>
                <a:ea typeface="SimSun" pitchFamily="2" charset="-122"/>
              </a:rPr>
              <a:t>Gravid proglottid of </a:t>
            </a:r>
            <a:r>
              <a:rPr kumimoji="1" lang="en-US" altLang="zh-CN" sz="2800" b="1" i="1">
                <a:solidFill>
                  <a:schemeClr val="tx2"/>
                </a:solidFill>
                <a:latin typeface="Times New Roman" pitchFamily="18" charset="0"/>
                <a:ea typeface="SimSun" pitchFamily="2" charset="-122"/>
              </a:rPr>
              <a:t>T. saginata</a:t>
            </a:r>
          </a:p>
        </p:txBody>
      </p:sp>
    </p:spTree>
    <p:custDataLst>
      <p:tags r:id="rId1"/>
    </p:custDataLst>
    <p:extLst>
      <p:ext uri="{BB962C8B-B14F-4D97-AF65-F5344CB8AC3E}">
        <p14:creationId xmlns:p14="http://schemas.microsoft.com/office/powerpoint/2010/main" val="17199488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6095"/>
            <a:ext cx="8229600" cy="1143000"/>
          </a:xfrm>
          <a:solidFill>
            <a:schemeClr val="accent2">
              <a:lumMod val="60000"/>
              <a:lumOff val="40000"/>
            </a:schemeClr>
          </a:solidFill>
        </p:spPr>
        <p:txBody>
          <a:bodyPr/>
          <a:lstStyle/>
          <a:p>
            <a:r>
              <a:rPr lang="en-US" dirty="0">
                <a:solidFill>
                  <a:schemeClr val="bg1"/>
                </a:solidFill>
              </a:rPr>
              <a:t>Transmission</a:t>
            </a:r>
          </a:p>
        </p:txBody>
      </p:sp>
      <p:sp>
        <p:nvSpPr>
          <p:cNvPr id="3" name="Content Placeholder 2"/>
          <p:cNvSpPr>
            <a:spLocks noGrp="1"/>
          </p:cNvSpPr>
          <p:nvPr>
            <p:ph idx="1"/>
          </p:nvPr>
        </p:nvSpPr>
        <p:spPr>
          <a:xfrm>
            <a:off x="1676400" y="1219200"/>
            <a:ext cx="8991600" cy="5638800"/>
          </a:xfrm>
        </p:spPr>
        <p:txBody>
          <a:bodyPr>
            <a:normAutofit/>
          </a:bodyPr>
          <a:lstStyle/>
          <a:p>
            <a:r>
              <a:rPr lang="en-US" dirty="0"/>
              <a:t>Humans are infected by eating undercooked beef containing larvae </a:t>
            </a:r>
          </a:p>
          <a:p>
            <a:endParaRPr lang="en-US" dirty="0"/>
          </a:p>
          <a:p>
            <a:r>
              <a:rPr lang="en-US" dirty="0"/>
              <a:t>Larvae grow into adult worm measuring 10m,</a:t>
            </a:r>
          </a:p>
          <a:p>
            <a:endParaRPr lang="en-US" dirty="0"/>
          </a:p>
          <a:p>
            <a:r>
              <a:rPr lang="en-US" dirty="0"/>
              <a:t> Gravid </a:t>
            </a:r>
            <a:r>
              <a:rPr lang="en-US" dirty="0" err="1"/>
              <a:t>proglottids</a:t>
            </a:r>
            <a:r>
              <a:rPr lang="en-US" dirty="0"/>
              <a:t> detach and are passed in feces </a:t>
            </a:r>
          </a:p>
          <a:p>
            <a:endParaRPr lang="en-US" dirty="0"/>
          </a:p>
          <a:p>
            <a:r>
              <a:rPr lang="en-US" dirty="0"/>
              <a:t>They are eaten by cattle </a:t>
            </a:r>
          </a:p>
          <a:p>
            <a:endParaRPr lang="en-US" dirty="0"/>
          </a:p>
          <a:p>
            <a:r>
              <a:rPr lang="en-US" dirty="0"/>
              <a:t>Embryo emerge from eggs in intestine , then carried to skeletal muscles develop into </a:t>
            </a:r>
            <a:r>
              <a:rPr lang="en-US" dirty="0" err="1"/>
              <a:t>cysticerci</a:t>
            </a:r>
            <a:endParaRPr lang="en-US" dirty="0"/>
          </a:p>
          <a:p>
            <a:endParaRPr lang="en-US" dirty="0"/>
          </a:p>
        </p:txBody>
      </p:sp>
    </p:spTree>
    <p:custDataLst>
      <p:tags r:id="rId1"/>
    </p:custDataLst>
    <p:extLst>
      <p:ext uri="{BB962C8B-B14F-4D97-AF65-F5344CB8AC3E}">
        <p14:creationId xmlns:p14="http://schemas.microsoft.com/office/powerpoint/2010/main" val="27806317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0"/>
            <a:ext cx="8229600" cy="1143000"/>
          </a:xfrm>
          <a:solidFill>
            <a:schemeClr val="accent2">
              <a:lumMod val="60000"/>
              <a:lumOff val="40000"/>
            </a:schemeClr>
          </a:solidFill>
        </p:spPr>
        <p:txBody>
          <a:bodyPr>
            <a:normAutofit/>
          </a:bodyPr>
          <a:lstStyle/>
          <a:p>
            <a:r>
              <a:rPr lang="en-US" sz="4000" dirty="0">
                <a:solidFill>
                  <a:schemeClr val="bg1"/>
                </a:solidFill>
                <a:latin typeface="Times New Roman" pitchFamily="18" charset="0"/>
                <a:cs typeface="Times New Roman" pitchFamily="18" charset="0"/>
              </a:rPr>
              <a:t>Hosts</a:t>
            </a:r>
          </a:p>
        </p:txBody>
      </p:sp>
      <p:sp>
        <p:nvSpPr>
          <p:cNvPr id="3" name="Text Placeholder 2"/>
          <p:cNvSpPr>
            <a:spLocks noGrp="1"/>
          </p:cNvSpPr>
          <p:nvPr>
            <p:ph type="body" idx="1"/>
          </p:nvPr>
        </p:nvSpPr>
        <p:spPr/>
        <p:txBody>
          <a:bodyPr>
            <a:normAutofit/>
          </a:bodyPr>
          <a:lstStyle/>
          <a:p>
            <a:r>
              <a:rPr lang="en-US" sz="2800" dirty="0">
                <a:solidFill>
                  <a:schemeClr val="tx2">
                    <a:lumMod val="60000"/>
                    <a:lumOff val="40000"/>
                  </a:schemeClr>
                </a:solidFill>
                <a:latin typeface="Times New Roman" pitchFamily="18" charset="0"/>
                <a:cs typeface="Times New Roman" pitchFamily="18" charset="0"/>
              </a:rPr>
              <a:t>Host</a:t>
            </a:r>
          </a:p>
        </p:txBody>
      </p:sp>
      <p:sp>
        <p:nvSpPr>
          <p:cNvPr id="4" name="Content Placeholder 3"/>
          <p:cNvSpPr>
            <a:spLocks noGrp="1"/>
          </p:cNvSpPr>
          <p:nvPr>
            <p:ph sz="half" idx="2"/>
          </p:nvPr>
        </p:nvSpPr>
        <p:spPr/>
        <p:txBody>
          <a:bodyPr>
            <a:normAutofit/>
          </a:bodyPr>
          <a:lstStyle/>
          <a:p>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Human</a:t>
            </a:r>
          </a:p>
          <a:p>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Cattle</a:t>
            </a:r>
          </a:p>
        </p:txBody>
      </p:sp>
      <p:sp>
        <p:nvSpPr>
          <p:cNvPr id="5" name="Text Placeholder 4"/>
          <p:cNvSpPr>
            <a:spLocks noGrp="1"/>
          </p:cNvSpPr>
          <p:nvPr>
            <p:ph type="body" sz="quarter" idx="3"/>
          </p:nvPr>
        </p:nvSpPr>
        <p:spPr>
          <a:xfrm>
            <a:off x="6169026" y="1295401"/>
            <a:ext cx="4041775" cy="879475"/>
          </a:xfrm>
        </p:spPr>
        <p:txBody>
          <a:bodyPr>
            <a:noAutofit/>
          </a:bodyPr>
          <a:lstStyle/>
          <a:p>
            <a:r>
              <a:rPr lang="en-US" sz="2800" dirty="0">
                <a:solidFill>
                  <a:schemeClr val="tx2">
                    <a:lumMod val="60000"/>
                    <a:lumOff val="40000"/>
                  </a:schemeClr>
                </a:solidFill>
                <a:latin typeface="Times New Roman" pitchFamily="18" charset="0"/>
                <a:cs typeface="Times New Roman" pitchFamily="18" charset="0"/>
              </a:rPr>
              <a:t>Host description relative to parasite</a:t>
            </a:r>
          </a:p>
        </p:txBody>
      </p:sp>
      <p:sp>
        <p:nvSpPr>
          <p:cNvPr id="6" name="Content Placeholder 5"/>
          <p:cNvSpPr>
            <a:spLocks noGrp="1"/>
          </p:cNvSpPr>
          <p:nvPr>
            <p:ph sz="quarter" idx="4"/>
          </p:nvPr>
        </p:nvSpPr>
        <p:spPr/>
        <p:txBody>
          <a:bodyPr>
            <a:normAutofit/>
          </a:bodyPr>
          <a:lstStyle/>
          <a:p>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Definitive</a:t>
            </a:r>
          </a:p>
          <a:p>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Intermediate </a:t>
            </a:r>
          </a:p>
        </p:txBody>
      </p:sp>
    </p:spTree>
    <p:custDataLst>
      <p:tags r:id="rId1"/>
    </p:custDataLst>
    <p:extLst>
      <p:ext uri="{BB962C8B-B14F-4D97-AF65-F5344CB8AC3E}">
        <p14:creationId xmlns:p14="http://schemas.microsoft.com/office/powerpoint/2010/main" val="27219232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60000"/>
              <a:lumOff val="40000"/>
            </a:schemeClr>
          </a:solidFill>
        </p:spPr>
        <p:txBody>
          <a:bodyPr>
            <a:normAutofit/>
          </a:bodyPr>
          <a:lstStyle/>
          <a:p>
            <a:r>
              <a:rPr lang="en-US" sz="3600" dirty="0">
                <a:solidFill>
                  <a:schemeClr val="bg1"/>
                </a:solidFill>
                <a:latin typeface="Times New Roman" pitchFamily="18" charset="0"/>
                <a:cs typeface="Times New Roman" pitchFamily="18" charset="0"/>
              </a:rPr>
              <a:t>CLINICAL FINDINGS</a:t>
            </a:r>
          </a:p>
        </p:txBody>
      </p:sp>
      <p:sp>
        <p:nvSpPr>
          <p:cNvPr id="3" name="Content Placeholder 2"/>
          <p:cNvSpPr>
            <a:spLocks noGrp="1"/>
          </p:cNvSpPr>
          <p:nvPr>
            <p:ph idx="1"/>
          </p:nvPr>
        </p:nvSpPr>
        <p:spPr/>
        <p:txBody>
          <a:bodyPr/>
          <a:lstStyle/>
          <a:p>
            <a:r>
              <a:rPr lang="en-US" dirty="0"/>
              <a:t>Adult form: asymptomatic </a:t>
            </a:r>
          </a:p>
          <a:p>
            <a:pPr marL="0" indent="0">
              <a:buNone/>
            </a:pPr>
            <a:endParaRPr lang="en-US" dirty="0"/>
          </a:p>
          <a:p>
            <a:r>
              <a:rPr lang="en-US" dirty="0"/>
              <a:t>Malaise : mild cramps (pains)</a:t>
            </a:r>
          </a:p>
        </p:txBody>
      </p:sp>
    </p:spTree>
    <p:custDataLst>
      <p:tags r:id="rId1"/>
    </p:custDataLst>
    <p:extLst>
      <p:ext uri="{BB962C8B-B14F-4D97-AF65-F5344CB8AC3E}">
        <p14:creationId xmlns:p14="http://schemas.microsoft.com/office/powerpoint/2010/main" val="30763691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60000"/>
              <a:lumOff val="40000"/>
            </a:schemeClr>
          </a:solidFill>
          <a:ln>
            <a:solidFill>
              <a:srgbClr val="FFC000"/>
            </a:solidFill>
          </a:ln>
        </p:spPr>
        <p:txBody>
          <a:bodyPr>
            <a:normAutofit fontScale="90000"/>
          </a:bodyPr>
          <a:lstStyle/>
          <a:p>
            <a:br>
              <a:rPr lang="en-US" b="1" dirty="0"/>
            </a:br>
            <a:r>
              <a:rPr lang="en-US" sz="4000" b="1" dirty="0">
                <a:solidFill>
                  <a:schemeClr val="bg1"/>
                </a:solidFill>
                <a:latin typeface="Times New Roman" pitchFamily="18" charset="0"/>
                <a:cs typeface="Times New Roman" pitchFamily="18" charset="0"/>
              </a:rPr>
              <a:t>LABORATORY DIAGNOSIS</a:t>
            </a:r>
            <a:br>
              <a:rPr lang="en-US" sz="4000" b="1" dirty="0">
                <a:latin typeface="Times New Roman" pitchFamily="18" charset="0"/>
                <a:cs typeface="Times New Roman" pitchFamily="18" charset="0"/>
              </a:rPr>
            </a:br>
            <a:endParaRPr lang="en-US" sz="4000"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endParaRPr lang="en-US" dirty="0"/>
          </a:p>
          <a:p>
            <a:r>
              <a:rPr lang="en-US" dirty="0">
                <a:latin typeface="Times New Roman" pitchFamily="18" charset="0"/>
                <a:cs typeface="Times New Roman" pitchFamily="18" charset="0"/>
              </a:rPr>
              <a:t>Finding </a:t>
            </a:r>
            <a:r>
              <a:rPr lang="en-US" dirty="0" err="1">
                <a:latin typeface="Times New Roman" pitchFamily="18" charset="0"/>
                <a:cs typeface="Times New Roman" pitchFamily="18" charset="0"/>
              </a:rPr>
              <a:t>proglottids</a:t>
            </a:r>
            <a:r>
              <a:rPr lang="en-US" dirty="0">
                <a:latin typeface="Times New Roman" pitchFamily="18" charset="0"/>
                <a:cs typeface="Times New Roman" pitchFamily="18" charset="0"/>
              </a:rPr>
              <a:t> in stool </a:t>
            </a:r>
          </a:p>
          <a:p>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Eggs are found in stools less often than </a:t>
            </a:r>
            <a:r>
              <a:rPr lang="en-US" dirty="0" err="1">
                <a:latin typeface="Times New Roman" pitchFamily="18" charset="0"/>
                <a:cs typeface="Times New Roman" pitchFamily="18" charset="0"/>
              </a:rPr>
              <a:t>proglottids</a:t>
            </a:r>
            <a:endParaRPr lang="en-US" dirty="0">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4668331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60000"/>
              <a:lumOff val="40000"/>
            </a:schemeClr>
          </a:solidFill>
        </p:spPr>
        <p:txBody>
          <a:bodyPr>
            <a:normAutofit/>
          </a:bodyPr>
          <a:lstStyle/>
          <a:p>
            <a:r>
              <a:rPr lang="en-US" sz="3600" dirty="0">
                <a:solidFill>
                  <a:schemeClr val="bg1"/>
                </a:solidFill>
                <a:latin typeface="Times New Roman" pitchFamily="18" charset="0"/>
                <a:cs typeface="Times New Roman" pitchFamily="18" charset="0"/>
              </a:rPr>
              <a:t>TREATMENT</a:t>
            </a:r>
          </a:p>
        </p:txBody>
      </p:sp>
      <p:sp>
        <p:nvSpPr>
          <p:cNvPr id="3" name="Content Placeholder 2"/>
          <p:cNvSpPr>
            <a:spLocks noGrp="1"/>
          </p:cNvSpPr>
          <p:nvPr>
            <p:ph idx="1"/>
          </p:nvPr>
        </p:nvSpPr>
        <p:spPr/>
        <p:txBody>
          <a:bodyPr/>
          <a:lstStyle/>
          <a:p>
            <a:endParaRPr lang="en-US" dirty="0"/>
          </a:p>
          <a:p>
            <a:r>
              <a:rPr lang="en-US" dirty="0">
                <a:latin typeface="Times New Roman" pitchFamily="18" charset="0"/>
                <a:cs typeface="Times New Roman" pitchFamily="18" charset="0"/>
              </a:rPr>
              <a:t>Praziquantel</a:t>
            </a:r>
          </a:p>
        </p:txBody>
      </p:sp>
    </p:spTree>
    <p:custDataLst>
      <p:tags r:id="rId1"/>
    </p:custDataLst>
    <p:extLst>
      <p:ext uri="{BB962C8B-B14F-4D97-AF65-F5344CB8AC3E}">
        <p14:creationId xmlns:p14="http://schemas.microsoft.com/office/powerpoint/2010/main" val="14538999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60000"/>
              <a:lumOff val="40000"/>
            </a:schemeClr>
          </a:solidFill>
        </p:spPr>
        <p:txBody>
          <a:bodyPr/>
          <a:lstStyle/>
          <a:p>
            <a:r>
              <a:rPr lang="en-US" dirty="0">
                <a:solidFill>
                  <a:schemeClr val="bg1"/>
                </a:solidFill>
                <a:latin typeface="Times New Roman" pitchFamily="18" charset="0"/>
                <a:cs typeface="Times New Roman" pitchFamily="18" charset="0"/>
              </a:rPr>
              <a:t>General Characteristics</a:t>
            </a:r>
            <a:endParaRPr lang="en-US" dirty="0">
              <a:solidFill>
                <a:schemeClr val="bg1"/>
              </a:solidFill>
            </a:endParaRPr>
          </a:p>
        </p:txBody>
      </p:sp>
      <p:sp>
        <p:nvSpPr>
          <p:cNvPr id="3" name="Content Placeholder 2"/>
          <p:cNvSpPr>
            <a:spLocks noGrp="1"/>
          </p:cNvSpPr>
          <p:nvPr>
            <p:ph idx="1"/>
          </p:nvPr>
        </p:nvSpPr>
        <p:spPr>
          <a:xfrm>
            <a:off x="1981200" y="1600200"/>
            <a:ext cx="8229600" cy="5105400"/>
          </a:xfrm>
        </p:spPr>
        <p:txBody>
          <a:bodyPr>
            <a:normAutofit lnSpcReduction="10000"/>
          </a:bodyPr>
          <a:lstStyle/>
          <a:p>
            <a:endParaRPr lang="en-US" dirty="0"/>
          </a:p>
          <a:p>
            <a:r>
              <a:rPr lang="en-US" dirty="0"/>
              <a:t>They attach by means of the </a:t>
            </a:r>
            <a:r>
              <a:rPr lang="en-US" dirty="0" err="1"/>
              <a:t>scolex</a:t>
            </a:r>
            <a:endParaRPr lang="en-US" dirty="0"/>
          </a:p>
          <a:p>
            <a:r>
              <a:rPr lang="en-US" dirty="0"/>
              <a:t>Despite the lack of a digestive system they do absorb food from the hosts intestine</a:t>
            </a:r>
          </a:p>
          <a:p>
            <a:endParaRPr lang="en-US" dirty="0"/>
          </a:p>
          <a:p>
            <a:r>
              <a:rPr lang="en-US" dirty="0"/>
              <a:t>Thus, providing the tapeworms a habitat that is associated with high nutritional levels</a:t>
            </a:r>
          </a:p>
          <a:p>
            <a:endParaRPr lang="en-US" dirty="0"/>
          </a:p>
          <a:p>
            <a:r>
              <a:rPr lang="en-US" dirty="0"/>
              <a:t>The outer tegument serve as a metabolically active layer through which nutritive material can be absorbed, along with secretions and waste material to be transported out of the body</a:t>
            </a:r>
          </a:p>
        </p:txBody>
      </p:sp>
    </p:spTree>
    <p:custDataLst>
      <p:tags r:id="rId1"/>
    </p:custDataLst>
    <p:extLst>
      <p:ext uri="{BB962C8B-B14F-4D97-AF65-F5344CB8AC3E}">
        <p14:creationId xmlns:p14="http://schemas.microsoft.com/office/powerpoint/2010/main" val="23710959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60000"/>
              <a:lumOff val="40000"/>
            </a:schemeClr>
          </a:solidFill>
        </p:spPr>
        <p:txBody>
          <a:bodyPr>
            <a:normAutofit/>
          </a:bodyPr>
          <a:lstStyle/>
          <a:p>
            <a:r>
              <a:rPr lang="en-US" sz="4000" dirty="0">
                <a:solidFill>
                  <a:schemeClr val="bg1"/>
                </a:solidFill>
                <a:latin typeface="Times New Roman" pitchFamily="18" charset="0"/>
                <a:cs typeface="Times New Roman" pitchFamily="18" charset="0"/>
              </a:rPr>
              <a:t>Prevention</a:t>
            </a:r>
          </a:p>
        </p:txBody>
      </p:sp>
      <p:sp>
        <p:nvSpPr>
          <p:cNvPr id="3" name="Content Placeholder 2"/>
          <p:cNvSpPr>
            <a:spLocks noGrp="1"/>
          </p:cNvSpPr>
          <p:nvPr>
            <p:ph idx="1"/>
          </p:nvPr>
        </p:nvSpPr>
        <p:spPr/>
        <p:txBody>
          <a:bodyPr/>
          <a:lstStyle/>
          <a:p>
            <a:endParaRPr lang="en-US" dirty="0"/>
          </a:p>
          <a:p>
            <a:r>
              <a:rPr lang="en-US" dirty="0">
                <a:latin typeface="Times New Roman" pitchFamily="18" charset="0"/>
                <a:cs typeface="Times New Roman" pitchFamily="18" charset="0"/>
              </a:rPr>
              <a:t>Cook beef properly</a:t>
            </a:r>
          </a:p>
          <a:p>
            <a:endParaRPr lang="en-US" dirty="0">
              <a:latin typeface="Times New Roman" pitchFamily="18" charset="0"/>
              <a:cs typeface="Times New Roman" pitchFamily="18" charset="0"/>
            </a:endParaRPr>
          </a:p>
          <a:p>
            <a:pPr marL="0" indent="0">
              <a:buNone/>
            </a:pPr>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 Dispose waste properly</a:t>
            </a:r>
          </a:p>
        </p:txBody>
      </p:sp>
    </p:spTree>
    <p:custDataLst>
      <p:tags r:id="rId1"/>
    </p:custDataLst>
    <p:extLst>
      <p:ext uri="{BB962C8B-B14F-4D97-AF65-F5344CB8AC3E}">
        <p14:creationId xmlns:p14="http://schemas.microsoft.com/office/powerpoint/2010/main" val="817498114"/>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2032"/>
            <a:ext cx="9144000" cy="1143000"/>
          </a:xfrm>
          <a:solidFill>
            <a:schemeClr val="accent5">
              <a:lumMod val="60000"/>
              <a:lumOff val="40000"/>
            </a:schemeClr>
          </a:solidFill>
        </p:spPr>
        <p:txBody>
          <a:bodyPr>
            <a:normAutofit/>
          </a:bodyPr>
          <a:lstStyle/>
          <a:p>
            <a:r>
              <a:rPr lang="en-US" sz="3600" dirty="0">
                <a:latin typeface="Times New Roman" pitchFamily="18" charset="0"/>
                <a:cs typeface="Times New Roman" pitchFamily="18" charset="0"/>
              </a:rPr>
              <a:t>Comparison of </a:t>
            </a:r>
            <a:r>
              <a:rPr lang="en-US" sz="3600" i="1" dirty="0">
                <a:latin typeface="Times New Roman" pitchFamily="18" charset="0"/>
                <a:cs typeface="Times New Roman" pitchFamily="18" charset="0"/>
              </a:rPr>
              <a:t>T. </a:t>
            </a:r>
            <a:r>
              <a:rPr lang="en-US" sz="3600" i="1" dirty="0" err="1">
                <a:latin typeface="Times New Roman" pitchFamily="18" charset="0"/>
                <a:cs typeface="Times New Roman" pitchFamily="18" charset="0"/>
              </a:rPr>
              <a:t>saginata</a:t>
            </a:r>
            <a:r>
              <a:rPr lang="en-US" sz="3600" i="1" dirty="0">
                <a:latin typeface="Times New Roman" pitchFamily="18" charset="0"/>
                <a:cs typeface="Times New Roman" pitchFamily="18" charset="0"/>
              </a:rPr>
              <a:t> </a:t>
            </a:r>
            <a:r>
              <a:rPr lang="en-US" sz="3600" dirty="0">
                <a:latin typeface="Times New Roman" pitchFamily="18" charset="0"/>
                <a:cs typeface="Times New Roman" pitchFamily="18" charset="0"/>
              </a:rPr>
              <a:t>and </a:t>
            </a:r>
            <a:r>
              <a:rPr lang="en-US" sz="3600" i="1" dirty="0">
                <a:latin typeface="Times New Roman" pitchFamily="18" charset="0"/>
                <a:cs typeface="Times New Roman" pitchFamily="18" charset="0"/>
              </a:rPr>
              <a:t>T. </a:t>
            </a:r>
            <a:r>
              <a:rPr lang="en-US" sz="3600" i="1" dirty="0" err="1">
                <a:latin typeface="Times New Roman" pitchFamily="18" charset="0"/>
                <a:cs typeface="Times New Roman" pitchFamily="18" charset="0"/>
              </a:rPr>
              <a:t>Solium</a:t>
            </a:r>
            <a:r>
              <a:rPr lang="en-US" sz="3600" i="1" dirty="0">
                <a:latin typeface="Times New Roman" pitchFamily="18" charset="0"/>
                <a:cs typeface="Times New Roman" pitchFamily="18" charset="0"/>
              </a:rPr>
              <a:t> </a:t>
            </a:r>
          </a:p>
        </p:txBody>
      </p:sp>
      <p:sp>
        <p:nvSpPr>
          <p:cNvPr id="3" name="Text Placeholder 2"/>
          <p:cNvSpPr>
            <a:spLocks noGrp="1"/>
          </p:cNvSpPr>
          <p:nvPr>
            <p:ph type="body" idx="1"/>
          </p:nvPr>
        </p:nvSpPr>
        <p:spPr/>
        <p:txBody>
          <a:bodyPr/>
          <a:lstStyle/>
          <a:p>
            <a:endParaRPr lang="en-US" i="1" dirty="0"/>
          </a:p>
        </p:txBody>
      </p:sp>
      <p:sp>
        <p:nvSpPr>
          <p:cNvPr id="4" name="Content Placeholder 3"/>
          <p:cNvSpPr>
            <a:spLocks noGrp="1"/>
          </p:cNvSpPr>
          <p:nvPr>
            <p:ph sz="half" idx="2"/>
          </p:nvPr>
        </p:nvSpPr>
        <p:spPr/>
        <p:txBody>
          <a:bodyPr/>
          <a:lstStyle/>
          <a:p>
            <a:endParaRPr lang="en-US" dirty="0"/>
          </a:p>
        </p:txBody>
      </p:sp>
      <p:sp>
        <p:nvSpPr>
          <p:cNvPr id="5" name="Text Placeholder 4"/>
          <p:cNvSpPr>
            <a:spLocks noGrp="1"/>
          </p:cNvSpPr>
          <p:nvPr>
            <p:ph type="body" sz="quarter" idx="3"/>
          </p:nvPr>
        </p:nvSpPr>
        <p:spPr/>
        <p:txBody>
          <a:bodyPr/>
          <a:lstStyle/>
          <a:p>
            <a:endParaRPr lang="en-US" i="1" dirty="0"/>
          </a:p>
        </p:txBody>
      </p:sp>
      <p:graphicFrame>
        <p:nvGraphicFramePr>
          <p:cNvPr id="7" name="Content Placeholder 6"/>
          <p:cNvGraphicFramePr>
            <a:graphicFrameLocks noGrp="1"/>
          </p:cNvGraphicFramePr>
          <p:nvPr>
            <p:ph sz="quarter" idx="4"/>
            <p:extLst>
              <p:ext uri="{D42A27DB-BD31-4B8C-83A1-F6EECF244321}">
                <p14:modId xmlns:p14="http://schemas.microsoft.com/office/powerpoint/2010/main" val="3788592557"/>
              </p:ext>
            </p:extLst>
          </p:nvPr>
        </p:nvGraphicFramePr>
        <p:xfrm>
          <a:off x="304800" y="1155032"/>
          <a:ext cx="11757891" cy="5620328"/>
        </p:xfrm>
        <a:graphic>
          <a:graphicData uri="http://schemas.openxmlformats.org/drawingml/2006/table">
            <a:tbl>
              <a:tblPr firstRow="1" bandRow="1">
                <a:tableStyleId>{5C22544A-7EE6-4342-B048-85BDC9FD1C3A}</a:tableStyleId>
              </a:tblPr>
              <a:tblGrid>
                <a:gridCol w="4367217">
                  <a:extLst>
                    <a:ext uri="{9D8B030D-6E8A-4147-A177-3AD203B41FA5}">
                      <a16:colId xmlns:a16="http://schemas.microsoft.com/office/drawing/2014/main" val="20000"/>
                    </a:ext>
                  </a:extLst>
                </a:gridCol>
                <a:gridCol w="3471377">
                  <a:extLst>
                    <a:ext uri="{9D8B030D-6E8A-4147-A177-3AD203B41FA5}">
                      <a16:colId xmlns:a16="http://schemas.microsoft.com/office/drawing/2014/main" val="20001"/>
                    </a:ext>
                  </a:extLst>
                </a:gridCol>
                <a:gridCol w="3919297">
                  <a:extLst>
                    <a:ext uri="{9D8B030D-6E8A-4147-A177-3AD203B41FA5}">
                      <a16:colId xmlns:a16="http://schemas.microsoft.com/office/drawing/2014/main" val="20002"/>
                    </a:ext>
                  </a:extLst>
                </a:gridCol>
              </a:tblGrid>
              <a:tr h="702541">
                <a:tc>
                  <a:txBody>
                    <a:bodyPr/>
                    <a:lstStyle/>
                    <a:p>
                      <a:r>
                        <a:rPr lang="en-US" sz="3200" dirty="0">
                          <a:latin typeface="Times New Roman" pitchFamily="18" charset="0"/>
                          <a:cs typeface="Times New Roman" pitchFamily="18" charset="0"/>
                        </a:rPr>
                        <a:t>Characteristic</a:t>
                      </a:r>
                    </a:p>
                  </a:txBody>
                  <a:tcPr>
                    <a:solidFill>
                      <a:schemeClr val="accent3">
                        <a:lumMod val="40000"/>
                        <a:lumOff val="60000"/>
                      </a:schemeClr>
                    </a:solidFill>
                  </a:tcPr>
                </a:tc>
                <a:tc>
                  <a:txBody>
                    <a:bodyPr/>
                    <a:lstStyle/>
                    <a:p>
                      <a:r>
                        <a:rPr lang="en-US" sz="3200" i="1" dirty="0">
                          <a:latin typeface="Times New Roman" pitchFamily="18" charset="0"/>
                          <a:cs typeface="Times New Roman" pitchFamily="18" charset="0"/>
                        </a:rPr>
                        <a:t>T. </a:t>
                      </a:r>
                      <a:r>
                        <a:rPr lang="en-US" sz="3200" i="1" dirty="0" err="1">
                          <a:latin typeface="Times New Roman" pitchFamily="18" charset="0"/>
                          <a:cs typeface="Times New Roman" pitchFamily="18" charset="0"/>
                        </a:rPr>
                        <a:t>saginata</a:t>
                      </a:r>
                      <a:endParaRPr lang="en-US" sz="3200" i="1" dirty="0">
                        <a:latin typeface="Times New Roman" pitchFamily="18" charset="0"/>
                        <a:cs typeface="Times New Roman" pitchFamily="18" charset="0"/>
                      </a:endParaRPr>
                    </a:p>
                  </a:txBody>
                  <a:tcPr>
                    <a:solidFill>
                      <a:schemeClr val="accent6">
                        <a:lumMod val="40000"/>
                        <a:lumOff val="60000"/>
                      </a:schemeClr>
                    </a:solidFill>
                  </a:tcPr>
                </a:tc>
                <a:tc>
                  <a:txBody>
                    <a:bodyPr/>
                    <a:lstStyle/>
                    <a:p>
                      <a:r>
                        <a:rPr lang="en-US" sz="3200" i="1" dirty="0">
                          <a:latin typeface="Times New Roman" pitchFamily="18" charset="0"/>
                          <a:cs typeface="Times New Roman" pitchFamily="18" charset="0"/>
                        </a:rPr>
                        <a:t>T. </a:t>
                      </a:r>
                      <a:r>
                        <a:rPr lang="en-US" sz="3200" i="1" dirty="0" err="1">
                          <a:latin typeface="Times New Roman" pitchFamily="18" charset="0"/>
                          <a:cs typeface="Times New Roman" pitchFamily="18" charset="0"/>
                        </a:rPr>
                        <a:t>solium</a:t>
                      </a:r>
                      <a:endParaRPr lang="en-US" sz="3200" i="1" dirty="0">
                        <a:latin typeface="Times New Roman" pitchFamily="18" charset="0"/>
                        <a:cs typeface="Times New Roman" pitchFamily="18" charset="0"/>
                      </a:endParaRPr>
                    </a:p>
                  </a:txBody>
                  <a:tcPr>
                    <a:solidFill>
                      <a:schemeClr val="accent2">
                        <a:lumMod val="40000"/>
                        <a:lumOff val="60000"/>
                      </a:schemeClr>
                    </a:solidFill>
                  </a:tcPr>
                </a:tc>
                <a:extLst>
                  <a:ext uri="{0D108BD9-81ED-4DB2-BD59-A6C34878D82A}">
                    <a16:rowId xmlns:a16="http://schemas.microsoft.com/office/drawing/2014/main" val="10000"/>
                  </a:ext>
                </a:extLst>
              </a:tr>
              <a:tr h="702541">
                <a:tc>
                  <a:txBody>
                    <a:bodyPr/>
                    <a:lstStyle/>
                    <a:p>
                      <a:r>
                        <a:rPr lang="en-US" sz="2000" dirty="0">
                          <a:latin typeface="Times New Roman" pitchFamily="18" charset="0"/>
                          <a:cs typeface="Times New Roman" pitchFamily="18" charset="0"/>
                        </a:rPr>
                        <a:t>Intermediate host</a:t>
                      </a:r>
                    </a:p>
                  </a:txBody>
                  <a:tcPr>
                    <a:solidFill>
                      <a:schemeClr val="accent3">
                        <a:lumMod val="40000"/>
                        <a:lumOff val="60000"/>
                      </a:schemeClr>
                    </a:solidFill>
                  </a:tcPr>
                </a:tc>
                <a:tc>
                  <a:txBody>
                    <a:bodyPr/>
                    <a:lstStyle/>
                    <a:p>
                      <a:r>
                        <a:rPr lang="en-US" sz="2000" dirty="0">
                          <a:latin typeface="Times New Roman" pitchFamily="18" charset="0"/>
                          <a:cs typeface="Times New Roman" pitchFamily="18" charset="0"/>
                        </a:rPr>
                        <a:t>Cattle </a:t>
                      </a:r>
                    </a:p>
                  </a:txBody>
                  <a:tcPr>
                    <a:solidFill>
                      <a:schemeClr val="accent6">
                        <a:lumMod val="40000"/>
                        <a:lumOff val="60000"/>
                      </a:schemeClr>
                    </a:solidFill>
                  </a:tcPr>
                </a:tc>
                <a:tc>
                  <a:txBody>
                    <a:bodyPr/>
                    <a:lstStyle/>
                    <a:p>
                      <a:r>
                        <a:rPr lang="en-US" sz="2000" dirty="0">
                          <a:latin typeface="Times New Roman" pitchFamily="18" charset="0"/>
                          <a:cs typeface="Times New Roman" pitchFamily="18" charset="0"/>
                        </a:rPr>
                        <a:t>Pig</a:t>
                      </a:r>
                    </a:p>
                  </a:txBody>
                  <a:tcPr>
                    <a:solidFill>
                      <a:schemeClr val="accent2">
                        <a:lumMod val="40000"/>
                        <a:lumOff val="60000"/>
                      </a:schemeClr>
                    </a:solidFill>
                  </a:tcPr>
                </a:tc>
                <a:extLst>
                  <a:ext uri="{0D108BD9-81ED-4DB2-BD59-A6C34878D82A}">
                    <a16:rowId xmlns:a16="http://schemas.microsoft.com/office/drawing/2014/main" val="10001"/>
                  </a:ext>
                </a:extLst>
              </a:tr>
              <a:tr h="702541">
                <a:tc>
                  <a:txBody>
                    <a:bodyPr/>
                    <a:lstStyle/>
                    <a:p>
                      <a:r>
                        <a:rPr lang="en-US" sz="2000" dirty="0">
                          <a:latin typeface="Times New Roman" pitchFamily="18" charset="0"/>
                          <a:cs typeface="Times New Roman" pitchFamily="18" charset="0"/>
                        </a:rPr>
                        <a:t>Site of development</a:t>
                      </a:r>
                    </a:p>
                  </a:txBody>
                  <a:tcPr>
                    <a:solidFill>
                      <a:schemeClr val="accent3">
                        <a:lumMod val="40000"/>
                        <a:lumOff val="60000"/>
                      </a:schemeClr>
                    </a:solidFill>
                  </a:tcPr>
                </a:tc>
                <a:tc>
                  <a:txBody>
                    <a:bodyPr/>
                    <a:lstStyle/>
                    <a:p>
                      <a:r>
                        <a:rPr lang="en-US" sz="2000" dirty="0">
                          <a:latin typeface="Times New Roman" pitchFamily="18" charset="0"/>
                          <a:cs typeface="Times New Roman" pitchFamily="18" charset="0"/>
                        </a:rPr>
                        <a:t>Muscle, viscera</a:t>
                      </a:r>
                    </a:p>
                  </a:txBody>
                  <a:tcPr>
                    <a:solidFill>
                      <a:schemeClr val="accent6">
                        <a:lumMod val="40000"/>
                        <a:lumOff val="60000"/>
                      </a:schemeClr>
                    </a:solidFill>
                  </a:tcPr>
                </a:tc>
                <a:tc>
                  <a:txBody>
                    <a:bodyPr/>
                    <a:lstStyle/>
                    <a:p>
                      <a:r>
                        <a:rPr lang="en-US" sz="2000" dirty="0">
                          <a:latin typeface="Times New Roman" pitchFamily="18" charset="0"/>
                          <a:cs typeface="Times New Roman" pitchFamily="18" charset="0"/>
                        </a:rPr>
                        <a:t>Brain, skin, muscle</a:t>
                      </a:r>
                    </a:p>
                  </a:txBody>
                  <a:tcPr>
                    <a:solidFill>
                      <a:schemeClr val="accent2">
                        <a:lumMod val="40000"/>
                        <a:lumOff val="60000"/>
                      </a:schemeClr>
                    </a:solidFill>
                  </a:tcPr>
                </a:tc>
                <a:extLst>
                  <a:ext uri="{0D108BD9-81ED-4DB2-BD59-A6C34878D82A}">
                    <a16:rowId xmlns:a16="http://schemas.microsoft.com/office/drawing/2014/main" val="10002"/>
                  </a:ext>
                </a:extLst>
              </a:tr>
              <a:tr h="702541">
                <a:tc>
                  <a:txBody>
                    <a:bodyPr/>
                    <a:lstStyle/>
                    <a:p>
                      <a:r>
                        <a:rPr lang="en-US" sz="2000" dirty="0" err="1">
                          <a:latin typeface="Times New Roman" pitchFamily="18" charset="0"/>
                          <a:cs typeface="Times New Roman" pitchFamily="18" charset="0"/>
                        </a:rPr>
                        <a:t>Scolex</a:t>
                      </a:r>
                      <a:r>
                        <a:rPr lang="en-US" sz="2000" dirty="0">
                          <a:latin typeface="Times New Roman" pitchFamily="18" charset="0"/>
                          <a:cs typeface="Times New Roman" pitchFamily="18" charset="0"/>
                        </a:rPr>
                        <a:t> adult worm</a:t>
                      </a:r>
                    </a:p>
                  </a:txBody>
                  <a:tcPr>
                    <a:solidFill>
                      <a:schemeClr val="accent3">
                        <a:lumMod val="40000"/>
                        <a:lumOff val="60000"/>
                      </a:schemeClr>
                    </a:solidFill>
                  </a:tcPr>
                </a:tc>
                <a:tc>
                  <a:txBody>
                    <a:bodyPr/>
                    <a:lstStyle/>
                    <a:p>
                      <a:r>
                        <a:rPr lang="en-US" sz="2000" dirty="0">
                          <a:latin typeface="Times New Roman" pitchFamily="18" charset="0"/>
                          <a:cs typeface="Times New Roman" pitchFamily="18" charset="0"/>
                        </a:rPr>
                        <a:t>No hooks</a:t>
                      </a:r>
                    </a:p>
                  </a:txBody>
                  <a:tcPr>
                    <a:solidFill>
                      <a:schemeClr val="accent6">
                        <a:lumMod val="40000"/>
                        <a:lumOff val="60000"/>
                      </a:schemeClr>
                    </a:solidFill>
                  </a:tcPr>
                </a:tc>
                <a:tc>
                  <a:txBody>
                    <a:bodyPr/>
                    <a:lstStyle/>
                    <a:p>
                      <a:r>
                        <a:rPr lang="en-US" sz="2000" dirty="0">
                          <a:latin typeface="Times New Roman" pitchFamily="18" charset="0"/>
                          <a:cs typeface="Times New Roman" pitchFamily="18" charset="0"/>
                        </a:rPr>
                        <a:t>There</a:t>
                      </a:r>
                      <a:r>
                        <a:rPr lang="en-US" sz="2000" baseline="0" dirty="0">
                          <a:latin typeface="Times New Roman" pitchFamily="18" charset="0"/>
                          <a:cs typeface="Times New Roman" pitchFamily="18" charset="0"/>
                        </a:rPr>
                        <a:t> are hooks</a:t>
                      </a:r>
                      <a:endParaRPr lang="en-US" sz="2000" dirty="0">
                        <a:latin typeface="Times New Roman" pitchFamily="18" charset="0"/>
                        <a:cs typeface="Times New Roman" pitchFamily="18" charset="0"/>
                      </a:endParaRPr>
                    </a:p>
                  </a:txBody>
                  <a:tcPr>
                    <a:solidFill>
                      <a:schemeClr val="accent2">
                        <a:lumMod val="40000"/>
                        <a:lumOff val="60000"/>
                      </a:schemeClr>
                    </a:solidFill>
                  </a:tcPr>
                </a:tc>
                <a:extLst>
                  <a:ext uri="{0D108BD9-81ED-4DB2-BD59-A6C34878D82A}">
                    <a16:rowId xmlns:a16="http://schemas.microsoft.com/office/drawing/2014/main" val="10003"/>
                  </a:ext>
                </a:extLst>
              </a:tr>
              <a:tr h="702541">
                <a:tc>
                  <a:txBody>
                    <a:bodyPr/>
                    <a:lstStyle/>
                    <a:p>
                      <a:r>
                        <a:rPr lang="en-US" sz="2000" dirty="0" err="1">
                          <a:latin typeface="Times New Roman" pitchFamily="18" charset="0"/>
                          <a:cs typeface="Times New Roman" pitchFamily="18" charset="0"/>
                        </a:rPr>
                        <a:t>Cyaticercus</a:t>
                      </a:r>
                      <a:endParaRPr lang="en-US" sz="2000" dirty="0">
                        <a:latin typeface="Times New Roman" pitchFamily="18" charset="0"/>
                        <a:cs typeface="Times New Roman" pitchFamily="18" charset="0"/>
                      </a:endParaRPr>
                    </a:p>
                  </a:txBody>
                  <a:tcPr>
                    <a:solidFill>
                      <a:schemeClr val="accent3">
                        <a:lumMod val="40000"/>
                        <a:lumOff val="60000"/>
                      </a:schemeClr>
                    </a:solidFill>
                  </a:tcPr>
                </a:tc>
                <a:tc>
                  <a:txBody>
                    <a:bodyPr/>
                    <a:lstStyle/>
                    <a:p>
                      <a:r>
                        <a:rPr lang="en-US" sz="2000" dirty="0">
                          <a:latin typeface="Times New Roman" pitchFamily="18" charset="0"/>
                          <a:cs typeface="Times New Roman" pitchFamily="18" charset="0"/>
                        </a:rPr>
                        <a:t>No </a:t>
                      </a:r>
                      <a:r>
                        <a:rPr lang="en-US" sz="2000" dirty="0" err="1">
                          <a:latin typeface="Times New Roman" pitchFamily="18" charset="0"/>
                          <a:cs typeface="Times New Roman" pitchFamily="18" charset="0"/>
                        </a:rPr>
                        <a:t>rosterllum</a:t>
                      </a:r>
                      <a:endParaRPr lang="en-US" sz="2000" dirty="0">
                        <a:latin typeface="Times New Roman" pitchFamily="18" charset="0"/>
                        <a:cs typeface="Times New Roman" pitchFamily="18" charset="0"/>
                      </a:endParaRPr>
                    </a:p>
                  </a:txBody>
                  <a:tcPr>
                    <a:solidFill>
                      <a:schemeClr val="accent6">
                        <a:lumMod val="40000"/>
                        <a:lumOff val="60000"/>
                      </a:schemeClr>
                    </a:solidFill>
                  </a:tcPr>
                </a:tc>
                <a:tc>
                  <a:txBody>
                    <a:bodyPr/>
                    <a:lstStyle/>
                    <a:p>
                      <a:r>
                        <a:rPr lang="en-US" sz="2000" dirty="0" err="1">
                          <a:latin typeface="Times New Roman" pitchFamily="18" charset="0"/>
                          <a:cs typeface="Times New Roman" pitchFamily="18" charset="0"/>
                        </a:rPr>
                        <a:t>Rostellum</a:t>
                      </a:r>
                      <a:r>
                        <a:rPr lang="en-US" sz="2000" baseline="0" dirty="0">
                          <a:latin typeface="Times New Roman" pitchFamily="18" charset="0"/>
                          <a:cs typeface="Times New Roman" pitchFamily="18" charset="0"/>
                        </a:rPr>
                        <a:t> and hooks</a:t>
                      </a:r>
                      <a:endParaRPr lang="en-US" sz="2000" dirty="0">
                        <a:latin typeface="Times New Roman" pitchFamily="18" charset="0"/>
                        <a:cs typeface="Times New Roman" pitchFamily="18" charset="0"/>
                      </a:endParaRPr>
                    </a:p>
                  </a:txBody>
                  <a:tcPr>
                    <a:solidFill>
                      <a:schemeClr val="accent2">
                        <a:lumMod val="40000"/>
                        <a:lumOff val="60000"/>
                      </a:schemeClr>
                    </a:solidFill>
                  </a:tcPr>
                </a:tc>
                <a:extLst>
                  <a:ext uri="{0D108BD9-81ED-4DB2-BD59-A6C34878D82A}">
                    <a16:rowId xmlns:a16="http://schemas.microsoft.com/office/drawing/2014/main" val="10004"/>
                  </a:ext>
                </a:extLst>
              </a:tr>
              <a:tr h="702541">
                <a:tc>
                  <a:txBody>
                    <a:bodyPr/>
                    <a:lstStyle/>
                    <a:p>
                      <a:r>
                        <a:rPr lang="en-US" sz="2000" dirty="0" err="1">
                          <a:latin typeface="Times New Roman" pitchFamily="18" charset="0"/>
                          <a:cs typeface="Times New Roman" pitchFamily="18" charset="0"/>
                        </a:rPr>
                        <a:t>Proglottids</a:t>
                      </a:r>
                      <a:r>
                        <a:rPr lang="en-US" sz="2000" dirty="0">
                          <a:latin typeface="Times New Roman" pitchFamily="18" charset="0"/>
                          <a:cs typeface="Times New Roman" pitchFamily="18" charset="0"/>
                        </a:rPr>
                        <a:t> uterine branches</a:t>
                      </a:r>
                    </a:p>
                  </a:txBody>
                  <a:tcPr>
                    <a:solidFill>
                      <a:schemeClr val="accent3">
                        <a:lumMod val="40000"/>
                        <a:lumOff val="60000"/>
                      </a:schemeClr>
                    </a:solidFill>
                  </a:tcPr>
                </a:tc>
                <a:tc>
                  <a:txBody>
                    <a:bodyPr/>
                    <a:lstStyle/>
                    <a:p>
                      <a:r>
                        <a:rPr lang="en-US" sz="2000" dirty="0">
                          <a:latin typeface="Times New Roman" pitchFamily="18" charset="0"/>
                          <a:cs typeface="Times New Roman" pitchFamily="18" charset="0"/>
                        </a:rPr>
                        <a:t>23 (14-32)</a:t>
                      </a:r>
                    </a:p>
                  </a:txBody>
                  <a:tcPr>
                    <a:solidFill>
                      <a:schemeClr val="accent6">
                        <a:lumMod val="40000"/>
                        <a:lumOff val="60000"/>
                      </a:schemeClr>
                    </a:solidFill>
                  </a:tcPr>
                </a:tc>
                <a:tc>
                  <a:txBody>
                    <a:bodyPr/>
                    <a:lstStyle/>
                    <a:p>
                      <a:r>
                        <a:rPr lang="en-US" sz="2000" dirty="0">
                          <a:latin typeface="Times New Roman" pitchFamily="18" charset="0"/>
                          <a:cs typeface="Times New Roman" pitchFamily="18" charset="0"/>
                        </a:rPr>
                        <a:t>8 (7-11)</a:t>
                      </a:r>
                    </a:p>
                  </a:txBody>
                  <a:tcPr>
                    <a:solidFill>
                      <a:schemeClr val="accent2">
                        <a:lumMod val="40000"/>
                        <a:lumOff val="60000"/>
                      </a:schemeClr>
                    </a:solidFill>
                  </a:tcPr>
                </a:tc>
                <a:extLst>
                  <a:ext uri="{0D108BD9-81ED-4DB2-BD59-A6C34878D82A}">
                    <a16:rowId xmlns:a16="http://schemas.microsoft.com/office/drawing/2014/main" val="10005"/>
                  </a:ext>
                </a:extLst>
              </a:tr>
              <a:tr h="702541">
                <a:tc>
                  <a:txBody>
                    <a:bodyPr/>
                    <a:lstStyle/>
                    <a:p>
                      <a:r>
                        <a:rPr lang="en-US" sz="2000" dirty="0">
                          <a:latin typeface="Times New Roman" pitchFamily="18" charset="0"/>
                          <a:cs typeface="Times New Roman" pitchFamily="18" charset="0"/>
                        </a:rPr>
                        <a:t>Passing of </a:t>
                      </a:r>
                      <a:r>
                        <a:rPr lang="en-US" sz="2000" dirty="0" err="1">
                          <a:latin typeface="Times New Roman" pitchFamily="18" charset="0"/>
                          <a:cs typeface="Times New Roman" pitchFamily="18" charset="0"/>
                        </a:rPr>
                        <a:t>proglottids</a:t>
                      </a:r>
                      <a:endParaRPr lang="en-US" sz="2000" dirty="0">
                        <a:latin typeface="Times New Roman" pitchFamily="18" charset="0"/>
                        <a:cs typeface="Times New Roman" pitchFamily="18" charset="0"/>
                      </a:endParaRPr>
                    </a:p>
                  </a:txBody>
                  <a:tcPr>
                    <a:solidFill>
                      <a:schemeClr val="accent3">
                        <a:lumMod val="40000"/>
                        <a:lumOff val="60000"/>
                      </a:schemeClr>
                    </a:solidFill>
                  </a:tcPr>
                </a:tc>
                <a:tc>
                  <a:txBody>
                    <a:bodyPr/>
                    <a:lstStyle/>
                    <a:p>
                      <a:r>
                        <a:rPr lang="en-US" sz="2000" dirty="0">
                          <a:latin typeface="Times New Roman" pitchFamily="18" charset="0"/>
                          <a:cs typeface="Times New Roman" pitchFamily="18" charset="0"/>
                        </a:rPr>
                        <a:t>Single</a:t>
                      </a:r>
                    </a:p>
                  </a:txBody>
                  <a:tcPr>
                    <a:solidFill>
                      <a:schemeClr val="accent6">
                        <a:lumMod val="40000"/>
                        <a:lumOff val="60000"/>
                      </a:schemeClr>
                    </a:solidFill>
                  </a:tcPr>
                </a:tc>
                <a:tc>
                  <a:txBody>
                    <a:bodyPr/>
                    <a:lstStyle/>
                    <a:p>
                      <a:r>
                        <a:rPr lang="en-US" sz="2000" dirty="0">
                          <a:latin typeface="Times New Roman" pitchFamily="18" charset="0"/>
                          <a:cs typeface="Times New Roman" pitchFamily="18" charset="0"/>
                        </a:rPr>
                        <a:t>In groups</a:t>
                      </a:r>
                    </a:p>
                  </a:txBody>
                  <a:tcPr>
                    <a:solidFill>
                      <a:schemeClr val="accent2">
                        <a:lumMod val="40000"/>
                        <a:lumOff val="60000"/>
                      </a:schemeClr>
                    </a:solidFill>
                  </a:tcPr>
                </a:tc>
                <a:extLst>
                  <a:ext uri="{0D108BD9-81ED-4DB2-BD59-A6C34878D82A}">
                    <a16:rowId xmlns:a16="http://schemas.microsoft.com/office/drawing/2014/main" val="10006"/>
                  </a:ext>
                </a:extLst>
              </a:tr>
              <a:tr h="702541">
                <a:tc>
                  <a:txBody>
                    <a:bodyPr/>
                    <a:lstStyle/>
                    <a:p>
                      <a:r>
                        <a:rPr lang="en-US" sz="2000" dirty="0">
                          <a:latin typeface="Times New Roman" pitchFamily="18" charset="0"/>
                          <a:cs typeface="Times New Roman" pitchFamily="18" charset="0"/>
                        </a:rPr>
                        <a:t>Ovary</a:t>
                      </a:r>
                    </a:p>
                  </a:txBody>
                  <a:tcPr>
                    <a:solidFill>
                      <a:schemeClr val="accent3">
                        <a:lumMod val="40000"/>
                        <a:lumOff val="60000"/>
                      </a:schemeClr>
                    </a:solidFill>
                  </a:tcPr>
                </a:tc>
                <a:tc>
                  <a:txBody>
                    <a:bodyPr/>
                    <a:lstStyle/>
                    <a:p>
                      <a:r>
                        <a:rPr lang="en-US" sz="2000" dirty="0">
                          <a:latin typeface="Times New Roman" pitchFamily="18" charset="0"/>
                          <a:cs typeface="Times New Roman" pitchFamily="18" charset="0"/>
                        </a:rPr>
                        <a:t>Tow lobes</a:t>
                      </a:r>
                    </a:p>
                  </a:txBody>
                  <a:tcPr>
                    <a:solidFill>
                      <a:schemeClr val="accent6">
                        <a:lumMod val="40000"/>
                        <a:lumOff val="60000"/>
                      </a:schemeClr>
                    </a:solidFill>
                  </a:tcPr>
                </a:tc>
                <a:tc>
                  <a:txBody>
                    <a:bodyPr/>
                    <a:lstStyle/>
                    <a:p>
                      <a:r>
                        <a:rPr lang="en-US" sz="2000" dirty="0">
                          <a:latin typeface="Times New Roman" pitchFamily="18" charset="0"/>
                          <a:cs typeface="Times New Roman" pitchFamily="18" charset="0"/>
                        </a:rPr>
                        <a:t>Three lobes</a:t>
                      </a:r>
                    </a:p>
                  </a:txBody>
                  <a:tcPr>
                    <a:solidFill>
                      <a:schemeClr val="accent2">
                        <a:lumMod val="40000"/>
                        <a:lumOff val="60000"/>
                      </a:schemeClr>
                    </a:solidFill>
                  </a:tcPr>
                </a:tc>
                <a:extLst>
                  <a:ext uri="{0D108BD9-81ED-4DB2-BD59-A6C34878D82A}">
                    <a16:rowId xmlns:a16="http://schemas.microsoft.com/office/drawing/2014/main" val="10007"/>
                  </a:ext>
                </a:extLst>
              </a:tr>
            </a:tbl>
          </a:graphicData>
        </a:graphic>
      </p:graphicFrame>
    </p:spTree>
    <p:custDataLst>
      <p:tags r:id="rId1"/>
    </p:custDataLst>
    <p:extLst>
      <p:ext uri="{BB962C8B-B14F-4D97-AF65-F5344CB8AC3E}">
        <p14:creationId xmlns:p14="http://schemas.microsoft.com/office/powerpoint/2010/main" val="1337732362"/>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algn="ctr" eaLnBrk="1" hangingPunct="1"/>
            <a:r>
              <a:rPr lang="en-US" altLang="en-US" i="1" dirty="0" err="1">
                <a:latin typeface="Arial" panose="020B0604020202020204" pitchFamily="34" charset="0"/>
                <a:cs typeface="Arial" panose="020B0604020202020204" pitchFamily="34" charset="0"/>
              </a:rPr>
              <a:t>Echnococcus</a:t>
            </a:r>
            <a:r>
              <a:rPr lang="en-US" altLang="en-US" i="1" dirty="0">
                <a:latin typeface="Arial" panose="020B0604020202020204" pitchFamily="34" charset="0"/>
                <a:cs typeface="Arial" panose="020B0604020202020204" pitchFamily="34" charset="0"/>
              </a:rPr>
              <a:t> </a:t>
            </a:r>
          </a:p>
        </p:txBody>
      </p:sp>
      <p:sp>
        <p:nvSpPr>
          <p:cNvPr id="21507" name="Content Placeholder 2"/>
          <p:cNvSpPr>
            <a:spLocks noGrp="1"/>
          </p:cNvSpPr>
          <p:nvPr>
            <p:ph idx="1"/>
          </p:nvPr>
        </p:nvSpPr>
        <p:spPr/>
        <p:txBody>
          <a:bodyPr/>
          <a:lstStyle/>
          <a:p>
            <a:pPr eaLnBrk="1" hangingPunct="1"/>
            <a:r>
              <a:rPr lang="en-US" altLang="en-US" dirty="0" err="1"/>
              <a:t>Cestode</a:t>
            </a:r>
            <a:r>
              <a:rPr lang="en-US" altLang="en-US" dirty="0"/>
              <a:t> parasites</a:t>
            </a:r>
          </a:p>
          <a:p>
            <a:pPr lvl="1" eaLnBrk="1" hangingPunct="1"/>
            <a:r>
              <a:rPr lang="en-US" altLang="en-US" dirty="0"/>
              <a:t>Family </a:t>
            </a:r>
            <a:r>
              <a:rPr lang="en-US" altLang="en-US" dirty="0" err="1"/>
              <a:t>Taeniidae</a:t>
            </a:r>
            <a:endParaRPr lang="en-US" altLang="en-US" dirty="0"/>
          </a:p>
          <a:p>
            <a:pPr eaLnBrk="1" hangingPunct="1"/>
            <a:r>
              <a:rPr lang="en-US" altLang="en-US" dirty="0"/>
              <a:t>Currently recognized species</a:t>
            </a:r>
          </a:p>
          <a:p>
            <a:pPr lvl="2" eaLnBrk="1" hangingPunct="1"/>
            <a:r>
              <a:rPr lang="en-US" altLang="en-US" i="1" dirty="0" err="1"/>
              <a:t>Echinococcus</a:t>
            </a:r>
            <a:r>
              <a:rPr lang="en-US" altLang="en-US" i="1" dirty="0"/>
              <a:t> </a:t>
            </a:r>
            <a:r>
              <a:rPr lang="en-US" altLang="en-US" i="1" dirty="0" err="1"/>
              <a:t>granulosus</a:t>
            </a:r>
            <a:endParaRPr lang="en-US" altLang="en-US" i="1" dirty="0"/>
          </a:p>
          <a:p>
            <a:pPr lvl="2" eaLnBrk="1" hangingPunct="1"/>
            <a:r>
              <a:rPr lang="en-US" altLang="en-US" i="1" dirty="0" err="1"/>
              <a:t>Echinococcus</a:t>
            </a:r>
            <a:r>
              <a:rPr lang="en-US" altLang="en-US" i="1" dirty="0"/>
              <a:t> </a:t>
            </a:r>
            <a:r>
              <a:rPr lang="en-US" altLang="en-US" i="1" dirty="0" err="1"/>
              <a:t>multiocularis</a:t>
            </a:r>
            <a:endParaRPr lang="en-US" altLang="en-US" i="1" dirty="0"/>
          </a:p>
          <a:p>
            <a:pPr lvl="2" eaLnBrk="1" hangingPunct="1"/>
            <a:r>
              <a:rPr lang="en-US" altLang="en-US" i="1" dirty="0" err="1"/>
              <a:t>Echinococcus</a:t>
            </a:r>
            <a:r>
              <a:rPr lang="en-US" altLang="en-US" i="1" dirty="0"/>
              <a:t> </a:t>
            </a:r>
            <a:r>
              <a:rPr lang="en-US" altLang="en-US" i="1" dirty="0" err="1"/>
              <a:t>vogeli</a:t>
            </a:r>
            <a:endParaRPr lang="en-US" altLang="en-US" i="1" dirty="0"/>
          </a:p>
          <a:p>
            <a:pPr lvl="2" eaLnBrk="1" hangingPunct="1"/>
            <a:r>
              <a:rPr lang="en-US" altLang="en-US" i="1" dirty="0" err="1"/>
              <a:t>Echinococcus</a:t>
            </a:r>
            <a:r>
              <a:rPr lang="en-US" altLang="en-US" i="1" dirty="0"/>
              <a:t> </a:t>
            </a:r>
            <a:r>
              <a:rPr lang="en-US" altLang="en-US" i="1" dirty="0" err="1"/>
              <a:t>oligarthrus</a:t>
            </a:r>
            <a:endParaRPr lang="en-US" altLang="en-US" i="1" dirty="0"/>
          </a:p>
          <a:p>
            <a:pPr lvl="2" eaLnBrk="1" hangingPunct="1"/>
            <a:r>
              <a:rPr lang="en-US" altLang="en-US" i="1" dirty="0" err="1"/>
              <a:t>Echinococcus</a:t>
            </a:r>
            <a:r>
              <a:rPr lang="en-US" altLang="en-US" i="1" dirty="0"/>
              <a:t> </a:t>
            </a:r>
            <a:r>
              <a:rPr lang="en-US" altLang="en-US" i="1" dirty="0" err="1"/>
              <a:t>shiguicus</a:t>
            </a:r>
            <a:endParaRPr lang="en-US" altLang="en-US" i="1" dirty="0"/>
          </a:p>
        </p:txBody>
      </p:sp>
      <p:sp>
        <p:nvSpPr>
          <p:cNvPr id="21508" name="Footer Placeholder 3"/>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a:solidFill>
                  <a:schemeClr val="bg1"/>
                </a:solidFill>
              </a:rPr>
              <a:t>Center for Food Security and Public Health, Iowa State University, 2012</a:t>
            </a:r>
          </a:p>
        </p:txBody>
      </p:sp>
      <p:pic>
        <p:nvPicPr>
          <p:cNvPr id="21509" name="Picture 2" descr="PHIL Image 110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88275" y="1368426"/>
            <a:ext cx="2344738" cy="4538663"/>
          </a:xfrm>
          <a:prstGeom prst="rect">
            <a:avLst/>
          </a:prstGeom>
          <a:noFill/>
          <a:ln w="28575">
            <a:solidFill>
              <a:srgbClr val="E5B429"/>
            </a:solidFill>
            <a:miter lim="800000"/>
            <a:headEnd/>
            <a:tailEnd/>
          </a:ln>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4946443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070957" y="0"/>
            <a:ext cx="10515600" cy="1325563"/>
          </a:xfrm>
        </p:spPr>
        <p:txBody>
          <a:bodyPr>
            <a:normAutofit/>
          </a:bodyPr>
          <a:lstStyle/>
          <a:p>
            <a:pPr lvl="0" algn="ctr">
              <a:spcBef>
                <a:spcPts val="1000"/>
              </a:spcBef>
            </a:pPr>
            <a:r>
              <a:rPr lang="en-US" altLang="en-US" sz="3600" i="1" dirty="0" err="1">
                <a:solidFill>
                  <a:prstClr val="black"/>
                </a:solidFill>
                <a:latin typeface="Arial Narrow" panose="020B0606020202030204" pitchFamily="34" charset="0"/>
              </a:rPr>
              <a:t>Echinococcus</a:t>
            </a:r>
            <a:r>
              <a:rPr lang="en-US" altLang="en-US" sz="3600" i="1" dirty="0">
                <a:solidFill>
                  <a:prstClr val="black"/>
                </a:solidFill>
                <a:latin typeface="Arial Narrow" panose="020B0606020202030204" pitchFamily="34" charset="0"/>
              </a:rPr>
              <a:t> </a:t>
            </a:r>
            <a:r>
              <a:rPr lang="en-US" altLang="en-US" sz="3600" i="1" dirty="0" err="1">
                <a:solidFill>
                  <a:prstClr val="black"/>
                </a:solidFill>
                <a:latin typeface="Arial Narrow" panose="020B0606020202030204" pitchFamily="34" charset="0"/>
              </a:rPr>
              <a:t>granulosus</a:t>
            </a:r>
            <a:endParaRPr lang="en-US" altLang="en-US" sz="3600" i="1" dirty="0">
              <a:solidFill>
                <a:prstClr val="black"/>
              </a:solidFill>
              <a:latin typeface="Arial Narrow" panose="020B0606020202030204" pitchFamily="34" charset="0"/>
            </a:endParaRPr>
          </a:p>
        </p:txBody>
      </p:sp>
      <p:sp>
        <p:nvSpPr>
          <p:cNvPr id="22531" name="Content Placeholder 2"/>
          <p:cNvSpPr>
            <a:spLocks noGrp="1"/>
          </p:cNvSpPr>
          <p:nvPr>
            <p:ph idx="1"/>
          </p:nvPr>
        </p:nvSpPr>
        <p:spPr>
          <a:xfrm>
            <a:off x="0" y="1110731"/>
            <a:ext cx="12192000" cy="4351338"/>
          </a:xfrm>
        </p:spPr>
        <p:txBody>
          <a:bodyPr>
            <a:normAutofit/>
          </a:bodyPr>
          <a:lstStyle/>
          <a:p>
            <a:r>
              <a:rPr lang="en-US" altLang="en-US" sz="2400" i="1" dirty="0" err="1">
                <a:latin typeface="Arial Narrow" panose="020B0606020202030204" pitchFamily="34" charset="0"/>
              </a:rPr>
              <a:t>Echinococcus</a:t>
            </a:r>
            <a:r>
              <a:rPr lang="en-US" altLang="en-US" sz="2400" i="1" dirty="0">
                <a:latin typeface="Arial Narrow" panose="020B0606020202030204" pitchFamily="34" charset="0"/>
              </a:rPr>
              <a:t> </a:t>
            </a:r>
            <a:r>
              <a:rPr lang="en-US" altLang="en-US" sz="2400" i="1" dirty="0" err="1">
                <a:latin typeface="Arial Narrow" panose="020B0606020202030204" pitchFamily="34" charset="0"/>
              </a:rPr>
              <a:t>granulosus</a:t>
            </a:r>
            <a:r>
              <a:rPr lang="en-US" altLang="en-US" sz="2400" i="1" dirty="0">
                <a:latin typeface="Arial Narrow" panose="020B0606020202030204" pitchFamily="34" charset="0"/>
              </a:rPr>
              <a:t> </a:t>
            </a:r>
            <a:r>
              <a:rPr lang="en-US" sz="2400" dirty="0">
                <a:latin typeface="Arial Narrow" panose="020B0606020202030204" pitchFamily="34" charset="0"/>
              </a:rPr>
              <a:t>causes a type of </a:t>
            </a:r>
            <a:r>
              <a:rPr lang="en-US" sz="2400" dirty="0" err="1">
                <a:latin typeface="Arial Narrow" panose="020B0606020202030204" pitchFamily="34" charset="0"/>
              </a:rPr>
              <a:t>echinococcosis</a:t>
            </a:r>
            <a:r>
              <a:rPr lang="en-US" sz="2400" dirty="0">
                <a:latin typeface="Arial Narrow" panose="020B0606020202030204" pitchFamily="34" charset="0"/>
              </a:rPr>
              <a:t> known as </a:t>
            </a:r>
            <a:endParaRPr lang="en-US" altLang="en-US" sz="2400" i="1" dirty="0">
              <a:latin typeface="Arial Narrow" panose="020B0606020202030204" pitchFamily="34" charset="0"/>
            </a:endParaRPr>
          </a:p>
          <a:p>
            <a:pPr lvl="1" eaLnBrk="1" hangingPunct="1"/>
            <a:r>
              <a:rPr lang="en-US" altLang="en-US" dirty="0">
                <a:latin typeface="Arial Narrow" panose="020B0606020202030204" pitchFamily="34" charset="0"/>
              </a:rPr>
              <a:t>Cystic </a:t>
            </a:r>
            <a:r>
              <a:rPr lang="en-US" altLang="en-US" dirty="0" err="1">
                <a:latin typeface="Arial Narrow" panose="020B0606020202030204" pitchFamily="34" charset="0"/>
              </a:rPr>
              <a:t>echinococcosis</a:t>
            </a:r>
            <a:endParaRPr lang="en-US" altLang="en-US" dirty="0">
              <a:latin typeface="Arial Narrow" panose="020B0606020202030204" pitchFamily="34" charset="0"/>
            </a:endParaRPr>
          </a:p>
          <a:p>
            <a:pPr lvl="1" eaLnBrk="1" hangingPunct="1"/>
            <a:r>
              <a:rPr lang="en-US" altLang="en-US" dirty="0" err="1">
                <a:latin typeface="Arial Narrow" panose="020B0606020202030204" pitchFamily="34" charset="0"/>
              </a:rPr>
              <a:t>Unilocular</a:t>
            </a:r>
            <a:r>
              <a:rPr lang="en-US" altLang="en-US" dirty="0">
                <a:latin typeface="Arial Narrow" panose="020B0606020202030204" pitchFamily="34" charset="0"/>
              </a:rPr>
              <a:t> </a:t>
            </a:r>
            <a:r>
              <a:rPr lang="en-US" altLang="en-US" dirty="0" err="1">
                <a:latin typeface="Arial Narrow" panose="020B0606020202030204" pitchFamily="34" charset="0"/>
              </a:rPr>
              <a:t>echinococcosis</a:t>
            </a:r>
            <a:endParaRPr lang="en-US" altLang="en-US" dirty="0">
              <a:latin typeface="Arial Narrow" panose="020B0606020202030204" pitchFamily="34" charset="0"/>
            </a:endParaRPr>
          </a:p>
          <a:p>
            <a:pPr lvl="1" eaLnBrk="1" hangingPunct="1"/>
            <a:r>
              <a:rPr lang="en-US" altLang="en-US" dirty="0">
                <a:latin typeface="Arial Narrow" panose="020B0606020202030204" pitchFamily="34" charset="0"/>
              </a:rPr>
              <a:t>Cystic </a:t>
            </a:r>
            <a:r>
              <a:rPr lang="en-US" altLang="en-US" dirty="0" err="1">
                <a:latin typeface="Arial Narrow" panose="020B0606020202030204" pitchFamily="34" charset="0"/>
              </a:rPr>
              <a:t>hydatid</a:t>
            </a:r>
            <a:r>
              <a:rPr lang="en-US" altLang="en-US" dirty="0">
                <a:latin typeface="Arial Narrow" panose="020B0606020202030204" pitchFamily="34" charset="0"/>
              </a:rPr>
              <a:t> disease</a:t>
            </a:r>
          </a:p>
          <a:p>
            <a:pPr lvl="1" eaLnBrk="1" hangingPunct="1"/>
            <a:endParaRPr lang="en-US" altLang="en-US" dirty="0">
              <a:latin typeface="Arial Narrow" panose="020B0606020202030204" pitchFamily="34" charset="0"/>
            </a:endParaRPr>
          </a:p>
          <a:p>
            <a:r>
              <a:rPr lang="en-US" sz="2400" dirty="0">
                <a:latin typeface="Arial Narrow" panose="020B0606020202030204" pitchFamily="34" charset="0"/>
              </a:rPr>
              <a:t>This species has traditionally been divided into strains, named G1 to G10,</a:t>
            </a:r>
          </a:p>
          <a:p>
            <a:endParaRPr lang="en-US" sz="2400" dirty="0">
              <a:latin typeface="Arial Narrow" panose="020B0606020202030204" pitchFamily="34" charset="0"/>
            </a:endParaRPr>
          </a:p>
          <a:p>
            <a:pPr>
              <a:defRPr/>
            </a:pPr>
            <a:r>
              <a:rPr lang="en-US" sz="2400" dirty="0">
                <a:latin typeface="Arial Narrow" panose="020B0606020202030204" pitchFamily="34" charset="0"/>
              </a:rPr>
              <a:t>Some strains have been proposed as species. </a:t>
            </a:r>
            <a:r>
              <a:rPr lang="en-US" sz="2400" i="1" dirty="0">
                <a:latin typeface="Arial Narrow" panose="020B0606020202030204" pitchFamily="34" charset="0"/>
              </a:rPr>
              <a:t>E. </a:t>
            </a:r>
            <a:r>
              <a:rPr lang="en-US" sz="2400" i="1" dirty="0" err="1">
                <a:latin typeface="Arial Narrow" panose="020B0606020202030204" pitchFamily="34" charset="0"/>
              </a:rPr>
              <a:t>granulosus</a:t>
            </a:r>
            <a:r>
              <a:rPr lang="en-US" sz="2400" i="1" dirty="0">
                <a:latin typeface="Arial Narrow" panose="020B0606020202030204" pitchFamily="34" charset="0"/>
              </a:rPr>
              <a:t> </a:t>
            </a:r>
            <a:r>
              <a:rPr lang="en-US" sz="2400" i="1" dirty="0" err="1">
                <a:latin typeface="Arial Narrow" panose="020B0606020202030204" pitchFamily="34" charset="0"/>
              </a:rPr>
              <a:t>sensu</a:t>
            </a:r>
            <a:r>
              <a:rPr lang="en-US" sz="2400" i="1" dirty="0">
                <a:latin typeface="Arial Narrow" panose="020B0606020202030204" pitchFamily="34" charset="0"/>
              </a:rPr>
              <a:t> </a:t>
            </a:r>
            <a:r>
              <a:rPr lang="en-US" sz="2400" i="1" dirty="0" err="1">
                <a:latin typeface="Arial Narrow" panose="020B0606020202030204" pitchFamily="34" charset="0"/>
              </a:rPr>
              <a:t>lato</a:t>
            </a:r>
            <a:r>
              <a:rPr lang="en-US" sz="2400" i="1" dirty="0">
                <a:latin typeface="Arial Narrow" panose="020B0606020202030204" pitchFamily="34" charset="0"/>
              </a:rPr>
              <a:t> </a:t>
            </a:r>
            <a:r>
              <a:rPr lang="en-US" sz="2400" dirty="0">
                <a:latin typeface="Arial Narrow" panose="020B0606020202030204" pitchFamily="34" charset="0"/>
              </a:rPr>
              <a:t>(</a:t>
            </a:r>
            <a:r>
              <a:rPr lang="en-US" sz="2400" i="1" dirty="0">
                <a:latin typeface="Arial Narrow" panose="020B0606020202030204" pitchFamily="34" charset="0"/>
              </a:rPr>
              <a:t>E. </a:t>
            </a:r>
            <a:r>
              <a:rPr lang="en-US" sz="2400" i="1" dirty="0" err="1">
                <a:latin typeface="Arial Narrow" panose="020B0606020202030204" pitchFamily="34" charset="0"/>
              </a:rPr>
              <a:t>granulosus</a:t>
            </a:r>
            <a:r>
              <a:rPr lang="en-US" sz="2400" i="1" dirty="0">
                <a:latin typeface="Arial Narrow" panose="020B0606020202030204" pitchFamily="34" charset="0"/>
              </a:rPr>
              <a:t> s. l.</a:t>
            </a:r>
            <a:r>
              <a:rPr lang="en-US" sz="2400" dirty="0">
                <a:latin typeface="Arial Narrow" panose="020B0606020202030204" pitchFamily="34" charset="0"/>
              </a:rPr>
              <a:t>)</a:t>
            </a:r>
            <a:r>
              <a:rPr lang="en-US" sz="2400" i="1" dirty="0">
                <a:latin typeface="Arial Narrow" panose="020B0606020202030204" pitchFamily="34" charset="0"/>
              </a:rPr>
              <a:t> </a:t>
            </a:r>
            <a:r>
              <a:rPr lang="en-US" sz="2400" dirty="0">
                <a:latin typeface="Arial Narrow" panose="020B0606020202030204" pitchFamily="34" charset="0"/>
              </a:rPr>
              <a:t>can be used as a general term for all of the species and strains. </a:t>
            </a:r>
          </a:p>
        </p:txBody>
      </p:sp>
      <p:sp>
        <p:nvSpPr>
          <p:cNvPr id="22532" name="Footer Placeholder 3"/>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a:solidFill>
                  <a:schemeClr val="bg1"/>
                </a:solidFill>
              </a:rPr>
              <a:t>Center for Food Security and Public Health, Iowa State University, 2012</a:t>
            </a:r>
          </a:p>
        </p:txBody>
      </p:sp>
    </p:spTree>
    <p:custDataLst>
      <p:tags r:id="rId1"/>
    </p:custDataLst>
    <p:extLst>
      <p:ext uri="{BB962C8B-B14F-4D97-AF65-F5344CB8AC3E}">
        <p14:creationId xmlns:p14="http://schemas.microsoft.com/office/powerpoint/2010/main" val="30338937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algn="ctr" eaLnBrk="1" hangingPunct="1"/>
            <a:r>
              <a:rPr lang="en-US" altLang="en-US" i="1" dirty="0"/>
              <a:t>E. </a:t>
            </a:r>
            <a:r>
              <a:rPr lang="en-US" altLang="en-US" i="1" dirty="0" err="1"/>
              <a:t>granulosus</a:t>
            </a:r>
            <a:r>
              <a:rPr lang="en-US" altLang="en-US" i="1" dirty="0"/>
              <a:t> </a:t>
            </a:r>
            <a:r>
              <a:rPr lang="en-US" altLang="en-US" dirty="0"/>
              <a:t>Strains</a:t>
            </a:r>
          </a:p>
        </p:txBody>
      </p:sp>
      <p:pic>
        <p:nvPicPr>
          <p:cNvPr id="23555" name="Content Placeholder 6"/>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332509" y="1389856"/>
            <a:ext cx="11222182" cy="4078288"/>
          </a:xfrm>
          <a:ln w="28575">
            <a:solidFill>
              <a:srgbClr val="E4B900"/>
            </a:solidFill>
            <a:miter lim="800000"/>
            <a:headEnd/>
            <a:tailEnd/>
          </a:ln>
        </p:spPr>
      </p:pic>
      <p:sp>
        <p:nvSpPr>
          <p:cNvPr id="23556" name="Footer Placeholder 3"/>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a:solidFill>
                  <a:schemeClr val="bg1"/>
                </a:solidFill>
              </a:rPr>
              <a:t>Center for Food Security and Public Health, Iowa State University, 2012</a:t>
            </a:r>
          </a:p>
        </p:txBody>
      </p:sp>
      <p:sp>
        <p:nvSpPr>
          <p:cNvPr id="2" name="Rectangle 1"/>
          <p:cNvSpPr/>
          <p:nvPr/>
        </p:nvSpPr>
        <p:spPr>
          <a:xfrm>
            <a:off x="471054" y="5798145"/>
            <a:ext cx="11720945" cy="830997"/>
          </a:xfrm>
          <a:prstGeom prst="rect">
            <a:avLst/>
          </a:prstGeom>
        </p:spPr>
        <p:txBody>
          <a:bodyPr wrap="square">
            <a:spAutoFit/>
          </a:bodyPr>
          <a:lstStyle/>
          <a:p>
            <a:pPr>
              <a:defRPr/>
            </a:pPr>
            <a:r>
              <a:rPr lang="en-US" sz="2400" dirty="0">
                <a:latin typeface="Arial Narrow" panose="020B0606020202030204" pitchFamily="34" charset="0"/>
              </a:rPr>
              <a:t>Some strains have been proposed as species. </a:t>
            </a:r>
            <a:r>
              <a:rPr lang="en-US" sz="2400" i="1" dirty="0">
                <a:latin typeface="Arial Narrow" panose="020B0606020202030204" pitchFamily="34" charset="0"/>
              </a:rPr>
              <a:t>E. </a:t>
            </a:r>
            <a:r>
              <a:rPr lang="en-US" sz="2400" i="1" dirty="0" err="1">
                <a:latin typeface="Arial Narrow" panose="020B0606020202030204" pitchFamily="34" charset="0"/>
              </a:rPr>
              <a:t>granulosus</a:t>
            </a:r>
            <a:r>
              <a:rPr lang="en-US" sz="2400" i="1" dirty="0">
                <a:latin typeface="Arial Narrow" panose="020B0606020202030204" pitchFamily="34" charset="0"/>
              </a:rPr>
              <a:t> </a:t>
            </a:r>
            <a:r>
              <a:rPr lang="en-US" sz="2400" i="1" dirty="0" err="1">
                <a:latin typeface="Arial Narrow" panose="020B0606020202030204" pitchFamily="34" charset="0"/>
              </a:rPr>
              <a:t>sensu</a:t>
            </a:r>
            <a:r>
              <a:rPr lang="en-US" sz="2400" i="1" dirty="0">
                <a:latin typeface="Arial Narrow" panose="020B0606020202030204" pitchFamily="34" charset="0"/>
              </a:rPr>
              <a:t> </a:t>
            </a:r>
            <a:r>
              <a:rPr lang="en-US" sz="2400" i="1" dirty="0" err="1">
                <a:latin typeface="Arial Narrow" panose="020B0606020202030204" pitchFamily="34" charset="0"/>
              </a:rPr>
              <a:t>lato</a:t>
            </a:r>
            <a:r>
              <a:rPr lang="en-US" sz="2400" i="1" dirty="0">
                <a:latin typeface="Arial Narrow" panose="020B0606020202030204" pitchFamily="34" charset="0"/>
              </a:rPr>
              <a:t> </a:t>
            </a:r>
            <a:r>
              <a:rPr lang="en-US" sz="2400" dirty="0">
                <a:latin typeface="Arial Narrow" panose="020B0606020202030204" pitchFamily="34" charset="0"/>
              </a:rPr>
              <a:t>(</a:t>
            </a:r>
            <a:r>
              <a:rPr lang="en-US" sz="2400" i="1" dirty="0">
                <a:latin typeface="Arial Narrow" panose="020B0606020202030204" pitchFamily="34" charset="0"/>
              </a:rPr>
              <a:t>E. </a:t>
            </a:r>
            <a:r>
              <a:rPr lang="en-US" sz="2400" i="1" dirty="0" err="1">
                <a:latin typeface="Arial Narrow" panose="020B0606020202030204" pitchFamily="34" charset="0"/>
              </a:rPr>
              <a:t>granulosus</a:t>
            </a:r>
            <a:r>
              <a:rPr lang="en-US" sz="2400" i="1" dirty="0">
                <a:latin typeface="Arial Narrow" panose="020B0606020202030204" pitchFamily="34" charset="0"/>
              </a:rPr>
              <a:t> s. l.</a:t>
            </a:r>
            <a:r>
              <a:rPr lang="en-US" sz="2400" dirty="0">
                <a:latin typeface="Arial Narrow" panose="020B0606020202030204" pitchFamily="34" charset="0"/>
              </a:rPr>
              <a:t>)</a:t>
            </a:r>
            <a:r>
              <a:rPr lang="en-US" sz="2400" i="1" dirty="0">
                <a:latin typeface="Arial Narrow" panose="020B0606020202030204" pitchFamily="34" charset="0"/>
              </a:rPr>
              <a:t> </a:t>
            </a:r>
            <a:r>
              <a:rPr lang="en-US" sz="2400" dirty="0">
                <a:latin typeface="Arial Narrow" panose="020B0606020202030204" pitchFamily="34" charset="0"/>
              </a:rPr>
              <a:t>can be used as a general term for all of the species and strains. </a:t>
            </a:r>
          </a:p>
        </p:txBody>
      </p:sp>
    </p:spTree>
    <p:custDataLst>
      <p:tags r:id="rId1"/>
    </p:custDataLst>
    <p:extLst>
      <p:ext uri="{BB962C8B-B14F-4D97-AF65-F5344CB8AC3E}">
        <p14:creationId xmlns:p14="http://schemas.microsoft.com/office/powerpoint/2010/main" val="15292202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normAutofit/>
          </a:bodyPr>
          <a:lstStyle/>
          <a:p>
            <a:pPr algn="ctr"/>
            <a:r>
              <a:rPr lang="en-US" altLang="en-US" sz="3600" i="1" dirty="0">
                <a:solidFill>
                  <a:prstClr val="black"/>
                </a:solidFill>
                <a:latin typeface="Arial Narrow" panose="020B0606020202030204" pitchFamily="34" charset="0"/>
              </a:rPr>
              <a:t>E. </a:t>
            </a:r>
            <a:r>
              <a:rPr lang="en-US" altLang="en-US" sz="3600" i="1" dirty="0" err="1">
                <a:solidFill>
                  <a:prstClr val="black"/>
                </a:solidFill>
                <a:latin typeface="Arial Narrow" panose="020B0606020202030204" pitchFamily="34" charset="0"/>
              </a:rPr>
              <a:t>multilocularis</a:t>
            </a:r>
            <a:endParaRPr lang="en-US" altLang="en-US" sz="3600" dirty="0">
              <a:latin typeface="Arial Narrow" panose="020B0606020202030204" pitchFamily="34" charset="0"/>
            </a:endParaRPr>
          </a:p>
        </p:txBody>
      </p:sp>
      <p:sp>
        <p:nvSpPr>
          <p:cNvPr id="24579" name="Content Placeholder 2"/>
          <p:cNvSpPr>
            <a:spLocks noGrp="1"/>
          </p:cNvSpPr>
          <p:nvPr>
            <p:ph idx="1"/>
          </p:nvPr>
        </p:nvSpPr>
        <p:spPr/>
        <p:txBody>
          <a:bodyPr/>
          <a:lstStyle/>
          <a:p>
            <a:r>
              <a:rPr lang="en-US" altLang="en-US" i="1" dirty="0">
                <a:latin typeface="Arial" panose="020B0604020202020204" pitchFamily="34" charset="0"/>
              </a:rPr>
              <a:t>E. </a:t>
            </a:r>
            <a:r>
              <a:rPr lang="en-US" altLang="en-US" i="1" dirty="0" err="1">
                <a:latin typeface="Arial" panose="020B0604020202020204" pitchFamily="34" charset="0"/>
              </a:rPr>
              <a:t>multilocularis</a:t>
            </a:r>
            <a:r>
              <a:rPr lang="en-US" altLang="en-US" i="1" dirty="0">
                <a:latin typeface="Arial" panose="020B0604020202020204" pitchFamily="34" charset="0"/>
              </a:rPr>
              <a:t> </a:t>
            </a:r>
            <a:r>
              <a:rPr lang="en-US" altLang="en-US" dirty="0">
                <a:latin typeface="Arial" panose="020B0604020202020204" pitchFamily="34" charset="0"/>
              </a:rPr>
              <a:t>causes a type of </a:t>
            </a:r>
            <a:r>
              <a:rPr lang="en-US" altLang="en-US" dirty="0" err="1">
                <a:latin typeface="Arial" panose="020B0604020202020204" pitchFamily="34" charset="0"/>
              </a:rPr>
              <a:t>echinococcosis</a:t>
            </a:r>
            <a:r>
              <a:rPr lang="en-US" altLang="en-US" dirty="0">
                <a:latin typeface="Arial" panose="020B0604020202020204" pitchFamily="34" charset="0"/>
              </a:rPr>
              <a:t> known as:</a:t>
            </a:r>
            <a:endParaRPr lang="en-US" altLang="en-US" i="1" dirty="0"/>
          </a:p>
          <a:p>
            <a:pPr lvl="1" eaLnBrk="1" hangingPunct="1"/>
            <a:r>
              <a:rPr lang="en-US" altLang="en-US" dirty="0"/>
              <a:t>Alveolar </a:t>
            </a:r>
            <a:r>
              <a:rPr lang="en-US" altLang="en-US" dirty="0" err="1"/>
              <a:t>echinococcosis</a:t>
            </a:r>
            <a:r>
              <a:rPr lang="en-US" altLang="en-US" dirty="0"/>
              <a:t> </a:t>
            </a:r>
          </a:p>
          <a:p>
            <a:pPr lvl="1" eaLnBrk="1" hangingPunct="1"/>
            <a:r>
              <a:rPr lang="en-US" altLang="en-US" dirty="0"/>
              <a:t>Alveolar </a:t>
            </a:r>
            <a:r>
              <a:rPr lang="en-US" altLang="en-US" dirty="0" err="1"/>
              <a:t>hydatid</a:t>
            </a:r>
            <a:r>
              <a:rPr lang="en-US" altLang="en-US" dirty="0"/>
              <a:t> disease </a:t>
            </a:r>
          </a:p>
          <a:p>
            <a:pPr lvl="1" eaLnBrk="1" hangingPunct="1"/>
            <a:r>
              <a:rPr lang="en-US" altLang="en-US" dirty="0" err="1"/>
              <a:t>Multilocular</a:t>
            </a:r>
            <a:r>
              <a:rPr lang="en-US" altLang="en-US" dirty="0"/>
              <a:t> </a:t>
            </a:r>
            <a:r>
              <a:rPr lang="en-US" altLang="en-US" dirty="0" err="1"/>
              <a:t>echinococcosis</a:t>
            </a:r>
            <a:r>
              <a:rPr lang="en-US" altLang="en-US" dirty="0"/>
              <a:t> </a:t>
            </a:r>
          </a:p>
          <a:p>
            <a:pPr lvl="1" eaLnBrk="1" hangingPunct="1"/>
            <a:r>
              <a:rPr lang="en-US" altLang="en-US" dirty="0" err="1"/>
              <a:t>Multivesicular</a:t>
            </a:r>
            <a:r>
              <a:rPr lang="en-US" altLang="en-US" dirty="0"/>
              <a:t> </a:t>
            </a:r>
            <a:r>
              <a:rPr lang="en-US" altLang="en-US" dirty="0" err="1"/>
              <a:t>hydatidosis</a:t>
            </a:r>
            <a:endParaRPr lang="en-US" altLang="en-US" dirty="0"/>
          </a:p>
          <a:p>
            <a:pPr eaLnBrk="1" hangingPunct="1"/>
            <a:r>
              <a:rPr lang="en-US" altLang="en-US" dirty="0"/>
              <a:t>Multiple strains</a:t>
            </a:r>
          </a:p>
          <a:p>
            <a:pPr lvl="1" eaLnBrk="1" hangingPunct="1"/>
            <a:r>
              <a:rPr lang="en-US" altLang="en-US" dirty="0"/>
              <a:t>Less distinct than </a:t>
            </a:r>
            <a:r>
              <a:rPr lang="en-US" altLang="en-US" i="1" dirty="0"/>
              <a:t>E. </a:t>
            </a:r>
            <a:r>
              <a:rPr lang="en-US" altLang="en-US" i="1" dirty="0" err="1"/>
              <a:t>granulosa</a:t>
            </a:r>
            <a:r>
              <a:rPr lang="en-US" altLang="en-US" i="1" dirty="0"/>
              <a:t> </a:t>
            </a:r>
            <a:r>
              <a:rPr lang="en-US" altLang="en-US" i="1" dirty="0" err="1"/>
              <a:t>s.l</a:t>
            </a:r>
            <a:r>
              <a:rPr lang="en-US" altLang="en-US" i="1" dirty="0"/>
              <a:t>.</a:t>
            </a:r>
          </a:p>
        </p:txBody>
      </p:sp>
      <p:sp>
        <p:nvSpPr>
          <p:cNvPr id="24580" name="Footer Placeholder 3"/>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a:solidFill>
                  <a:schemeClr val="bg1"/>
                </a:solidFill>
              </a:rPr>
              <a:t>Center for Food Security and Public Health, Iowa State University, 2012</a:t>
            </a:r>
          </a:p>
        </p:txBody>
      </p:sp>
    </p:spTree>
    <p:custDataLst>
      <p:tags r:id="rId1"/>
    </p:custDataLst>
    <p:extLst>
      <p:ext uri="{BB962C8B-B14F-4D97-AF65-F5344CB8AC3E}">
        <p14:creationId xmlns:p14="http://schemas.microsoft.com/office/powerpoint/2010/main" val="720557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895004" y="365125"/>
            <a:ext cx="11296996" cy="1325563"/>
          </a:xfrm>
        </p:spPr>
        <p:txBody>
          <a:bodyPr/>
          <a:lstStyle/>
          <a:p>
            <a:r>
              <a:rPr lang="en-US" altLang="en-US" i="1" dirty="0" err="1">
                <a:latin typeface="Arial Narrow" panose="020B0606020202030204" pitchFamily="34" charset="0"/>
              </a:rPr>
              <a:t>Echinococcus</a:t>
            </a:r>
            <a:r>
              <a:rPr lang="en-US" altLang="en-US" i="1" dirty="0">
                <a:latin typeface="Arial Narrow" panose="020B0606020202030204" pitchFamily="34" charset="0"/>
              </a:rPr>
              <a:t> </a:t>
            </a:r>
            <a:r>
              <a:rPr lang="en-US" altLang="en-US" i="1" dirty="0" err="1">
                <a:latin typeface="Arial Narrow" panose="020B0606020202030204" pitchFamily="34" charset="0"/>
              </a:rPr>
              <a:t>vogeli</a:t>
            </a:r>
            <a:r>
              <a:rPr lang="en-US" altLang="en-US" i="1" dirty="0">
                <a:latin typeface="Arial Narrow" panose="020B0606020202030204" pitchFamily="34" charset="0"/>
              </a:rPr>
              <a:t> </a:t>
            </a:r>
            <a:r>
              <a:rPr lang="en-US" altLang="en-US" dirty="0">
                <a:latin typeface="Arial Narrow" panose="020B0606020202030204" pitchFamily="34" charset="0"/>
              </a:rPr>
              <a:t>and </a:t>
            </a:r>
            <a:r>
              <a:rPr lang="en-US" altLang="en-US" i="1" dirty="0" err="1">
                <a:latin typeface="Arial Narrow" panose="020B0606020202030204" pitchFamily="34" charset="0"/>
              </a:rPr>
              <a:t>Echinococcus</a:t>
            </a:r>
            <a:r>
              <a:rPr lang="en-US" altLang="en-US" i="1" dirty="0">
                <a:latin typeface="Arial Narrow" panose="020B0606020202030204" pitchFamily="34" charset="0"/>
              </a:rPr>
              <a:t> </a:t>
            </a:r>
            <a:r>
              <a:rPr lang="en-US" altLang="en-US" i="1" dirty="0" err="1">
                <a:latin typeface="Arial Narrow" panose="020B0606020202030204" pitchFamily="34" charset="0"/>
              </a:rPr>
              <a:t>oligarthrus</a:t>
            </a:r>
            <a:endParaRPr lang="en-US" altLang="en-US" i="1" dirty="0">
              <a:latin typeface="Arial Narrow" panose="020B0606020202030204" pitchFamily="34" charset="0"/>
            </a:endParaRPr>
          </a:p>
        </p:txBody>
      </p:sp>
      <p:sp>
        <p:nvSpPr>
          <p:cNvPr id="25603" name="Content Placeholder 2"/>
          <p:cNvSpPr>
            <a:spLocks noGrp="1"/>
          </p:cNvSpPr>
          <p:nvPr>
            <p:ph idx="1"/>
          </p:nvPr>
        </p:nvSpPr>
        <p:spPr>
          <a:xfrm>
            <a:off x="0" y="1825625"/>
            <a:ext cx="12192000" cy="4351338"/>
          </a:xfrm>
        </p:spPr>
        <p:txBody>
          <a:bodyPr/>
          <a:lstStyle/>
          <a:p>
            <a:r>
              <a:rPr lang="en-US" altLang="en-US" dirty="0">
                <a:latin typeface="Arial" panose="020B0604020202020204" pitchFamily="34" charset="0"/>
              </a:rPr>
              <a:t>Infections with </a:t>
            </a:r>
            <a:r>
              <a:rPr lang="en-US" altLang="en-US" i="1" dirty="0" err="1">
                <a:latin typeface="Arial" panose="020B0604020202020204" pitchFamily="34" charset="0"/>
              </a:rPr>
              <a:t>Echinococcus</a:t>
            </a:r>
            <a:r>
              <a:rPr lang="en-US" altLang="en-US" i="1" dirty="0">
                <a:latin typeface="Arial" panose="020B0604020202020204" pitchFamily="34" charset="0"/>
              </a:rPr>
              <a:t> </a:t>
            </a:r>
            <a:r>
              <a:rPr lang="en-US" altLang="en-US" i="1" dirty="0" err="1">
                <a:latin typeface="Arial" panose="020B0604020202020204" pitchFamily="34" charset="0"/>
              </a:rPr>
              <a:t>vogeli</a:t>
            </a:r>
            <a:r>
              <a:rPr lang="en-US" altLang="en-US" i="1" dirty="0">
                <a:latin typeface="Arial" panose="020B0604020202020204" pitchFamily="34" charset="0"/>
              </a:rPr>
              <a:t> </a:t>
            </a:r>
            <a:r>
              <a:rPr lang="en-US" altLang="en-US" dirty="0">
                <a:latin typeface="Arial" panose="020B0604020202020204" pitchFamily="34" charset="0"/>
              </a:rPr>
              <a:t>and</a:t>
            </a:r>
            <a:r>
              <a:rPr lang="en-US" altLang="en-US" i="1" dirty="0">
                <a:latin typeface="Arial" panose="020B0604020202020204" pitchFamily="34" charset="0"/>
              </a:rPr>
              <a:t> </a:t>
            </a:r>
            <a:r>
              <a:rPr lang="en-US" altLang="en-US" i="1" dirty="0" err="1">
                <a:latin typeface="Arial" panose="020B0604020202020204" pitchFamily="34" charset="0"/>
              </a:rPr>
              <a:t>Echinococcus</a:t>
            </a:r>
            <a:r>
              <a:rPr lang="en-US" altLang="en-US" i="1" dirty="0">
                <a:latin typeface="Arial" panose="020B0604020202020204" pitchFamily="34" charset="0"/>
              </a:rPr>
              <a:t> </a:t>
            </a:r>
            <a:r>
              <a:rPr lang="en-US" altLang="en-US" i="1" dirty="0" err="1">
                <a:latin typeface="Arial" panose="020B0604020202020204" pitchFamily="34" charset="0"/>
              </a:rPr>
              <a:t>oligarthrus</a:t>
            </a:r>
            <a:r>
              <a:rPr lang="en-US" altLang="en-US" i="1" dirty="0">
                <a:latin typeface="Arial" panose="020B0604020202020204" pitchFamily="34" charset="0"/>
              </a:rPr>
              <a:t> </a:t>
            </a:r>
            <a:r>
              <a:rPr lang="en-US" altLang="en-US" dirty="0">
                <a:latin typeface="Arial" panose="020B0604020202020204" pitchFamily="34" charset="0"/>
              </a:rPr>
              <a:t>are usually known as polycystic </a:t>
            </a:r>
            <a:r>
              <a:rPr lang="en-US" altLang="en-US" dirty="0" err="1">
                <a:latin typeface="Arial" panose="020B0604020202020204" pitchFamily="34" charset="0"/>
              </a:rPr>
              <a:t>echinococcosis</a:t>
            </a:r>
            <a:r>
              <a:rPr lang="en-US" altLang="en-US" dirty="0">
                <a:latin typeface="Arial" panose="020B0604020202020204" pitchFamily="34" charset="0"/>
              </a:rPr>
              <a:t> (or </a:t>
            </a:r>
            <a:r>
              <a:rPr lang="en-US" altLang="en-US" dirty="0" err="1">
                <a:latin typeface="Arial" panose="020B0604020202020204" pitchFamily="34" charset="0"/>
              </a:rPr>
              <a:t>neotropical</a:t>
            </a:r>
            <a:r>
              <a:rPr lang="en-US" altLang="en-US" dirty="0">
                <a:latin typeface="Arial" panose="020B0604020202020204" pitchFamily="34" charset="0"/>
              </a:rPr>
              <a:t> polycystic </a:t>
            </a:r>
            <a:r>
              <a:rPr lang="en-US" altLang="en-US" dirty="0" err="1">
                <a:latin typeface="Arial" panose="020B0604020202020204" pitchFamily="34" charset="0"/>
              </a:rPr>
              <a:t>echinococcosis</a:t>
            </a:r>
            <a:r>
              <a:rPr lang="en-US" altLang="en-US" dirty="0">
                <a:latin typeface="Arial" panose="020B0604020202020204" pitchFamily="34" charset="0"/>
              </a:rPr>
              <a:t>), from the form of the disease in intermediate hosts. </a:t>
            </a:r>
          </a:p>
          <a:p>
            <a:endParaRPr lang="en-US" altLang="en-US" dirty="0">
              <a:latin typeface="Arial" panose="020B0604020202020204" pitchFamily="34" charset="0"/>
            </a:endParaRPr>
          </a:p>
          <a:p>
            <a:r>
              <a:rPr lang="en-US" altLang="en-US" dirty="0">
                <a:latin typeface="Arial" panose="020B0604020202020204" pitchFamily="34" charset="0"/>
              </a:rPr>
              <a:t>Because </a:t>
            </a:r>
            <a:r>
              <a:rPr lang="en-US" altLang="en-US" i="1" dirty="0">
                <a:latin typeface="Arial" panose="020B0604020202020204" pitchFamily="34" charset="0"/>
              </a:rPr>
              <a:t>E. </a:t>
            </a:r>
            <a:r>
              <a:rPr lang="en-US" altLang="en-US" i="1" dirty="0" err="1">
                <a:latin typeface="Arial" panose="020B0604020202020204" pitchFamily="34" charset="0"/>
              </a:rPr>
              <a:t>oligarthrus</a:t>
            </a:r>
            <a:r>
              <a:rPr lang="en-US" altLang="en-US" i="1" dirty="0">
                <a:latin typeface="Arial" panose="020B0604020202020204" pitchFamily="34" charset="0"/>
              </a:rPr>
              <a:t> </a:t>
            </a:r>
            <a:r>
              <a:rPr lang="en-US" altLang="en-US" dirty="0">
                <a:latin typeface="Arial" panose="020B0604020202020204" pitchFamily="34" charset="0"/>
              </a:rPr>
              <a:t>has been reported only as one or more discrete cysts in humans, this disease has also been called </a:t>
            </a:r>
            <a:r>
              <a:rPr lang="en-US" altLang="en-US" dirty="0" err="1">
                <a:latin typeface="Arial" panose="020B0604020202020204" pitchFamily="34" charset="0"/>
              </a:rPr>
              <a:t>unicystic</a:t>
            </a:r>
            <a:r>
              <a:rPr lang="en-US" altLang="en-US" dirty="0">
                <a:latin typeface="Arial" panose="020B0604020202020204" pitchFamily="34" charset="0"/>
              </a:rPr>
              <a:t> </a:t>
            </a:r>
            <a:r>
              <a:rPr lang="en-US" altLang="en-US" dirty="0" err="1">
                <a:latin typeface="Arial" panose="020B0604020202020204" pitchFamily="34" charset="0"/>
              </a:rPr>
              <a:t>echinococcosis</a:t>
            </a:r>
            <a:r>
              <a:rPr lang="en-US" altLang="en-US" dirty="0">
                <a:latin typeface="Arial" panose="020B0604020202020204" pitchFamily="34" charset="0"/>
              </a:rPr>
              <a:t>. </a:t>
            </a:r>
          </a:p>
        </p:txBody>
      </p:sp>
      <p:sp>
        <p:nvSpPr>
          <p:cNvPr id="25604" name="Footer Placeholder 3"/>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a:solidFill>
                  <a:schemeClr val="bg1"/>
                </a:solidFill>
              </a:rPr>
              <a:t>Center for Food Security and Public Health, Iowa State University, 2012</a:t>
            </a:r>
          </a:p>
        </p:txBody>
      </p:sp>
    </p:spTree>
    <p:custDataLst>
      <p:tags r:id="rId1"/>
    </p:custDataLst>
    <p:extLst>
      <p:ext uri="{BB962C8B-B14F-4D97-AF65-F5344CB8AC3E}">
        <p14:creationId xmlns:p14="http://schemas.microsoft.com/office/powerpoint/2010/main" val="25883729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1676400" y="182562"/>
            <a:ext cx="10515600" cy="1325563"/>
          </a:xfrm>
        </p:spPr>
        <p:txBody>
          <a:bodyPr/>
          <a:lstStyle/>
          <a:p>
            <a:pPr algn="ctr" eaLnBrk="1" hangingPunct="1"/>
            <a:r>
              <a:rPr lang="en-US" altLang="en-US" dirty="0"/>
              <a:t>Zoonotic Species</a:t>
            </a:r>
          </a:p>
        </p:txBody>
      </p:sp>
      <p:sp>
        <p:nvSpPr>
          <p:cNvPr id="26627" name="Content Placeholder 2"/>
          <p:cNvSpPr>
            <a:spLocks noGrp="1"/>
          </p:cNvSpPr>
          <p:nvPr>
            <p:ph idx="1"/>
          </p:nvPr>
        </p:nvSpPr>
        <p:spPr>
          <a:xfrm>
            <a:off x="0" y="1752600"/>
            <a:ext cx="12070080" cy="4724400"/>
          </a:xfrm>
        </p:spPr>
        <p:txBody>
          <a:bodyPr>
            <a:normAutofit/>
          </a:bodyPr>
          <a:lstStyle/>
          <a:p>
            <a:pPr eaLnBrk="1" hangingPunct="1"/>
            <a:r>
              <a:rPr lang="en-US" altLang="en-US" dirty="0">
                <a:latin typeface="Arial Narrow" panose="020B0606020202030204" pitchFamily="34" charset="0"/>
              </a:rPr>
              <a:t>G1 (sheep strain)                      </a:t>
            </a:r>
          </a:p>
          <a:p>
            <a:pPr eaLnBrk="1" hangingPunct="1"/>
            <a:r>
              <a:rPr lang="en-US" altLang="en-US" dirty="0">
                <a:latin typeface="Arial Narrow" panose="020B0606020202030204" pitchFamily="34" charset="0"/>
              </a:rPr>
              <a:t>    </a:t>
            </a:r>
            <a:r>
              <a:rPr lang="en-US" altLang="en-US" i="1" dirty="0">
                <a:latin typeface="Arial Narrow" panose="020B0606020202030204" pitchFamily="34" charset="0"/>
              </a:rPr>
              <a:t>E. </a:t>
            </a:r>
            <a:r>
              <a:rPr lang="en-US" altLang="en-US" i="1" dirty="0" err="1">
                <a:latin typeface="Arial Narrow" panose="020B0606020202030204" pitchFamily="34" charset="0"/>
              </a:rPr>
              <a:t>granulosus</a:t>
            </a:r>
            <a:r>
              <a:rPr lang="en-US" altLang="en-US" i="1" dirty="0">
                <a:latin typeface="Arial Narrow" panose="020B0606020202030204" pitchFamily="34" charset="0"/>
              </a:rPr>
              <a:t> </a:t>
            </a:r>
            <a:r>
              <a:rPr lang="en-US" altLang="en-US" i="1" dirty="0" err="1">
                <a:latin typeface="Arial Narrow" panose="020B0606020202030204" pitchFamily="34" charset="0"/>
              </a:rPr>
              <a:t>s.l</a:t>
            </a:r>
            <a:r>
              <a:rPr lang="en-US" altLang="en-US" i="1" dirty="0">
                <a:latin typeface="Arial Narrow" panose="020B0606020202030204" pitchFamily="34" charset="0"/>
              </a:rPr>
              <a:t>. </a:t>
            </a:r>
            <a:r>
              <a:rPr lang="en-US" altLang="en-US" sz="2800" dirty="0">
                <a:latin typeface="Arial Narrow" panose="020B0606020202030204" pitchFamily="34" charset="0"/>
              </a:rPr>
              <a:t>Most frequent cause of disease in humans</a:t>
            </a:r>
          </a:p>
          <a:p>
            <a:pPr eaLnBrk="1" hangingPunct="1"/>
            <a:r>
              <a:rPr lang="en-US" altLang="en-US" dirty="0">
                <a:latin typeface="Arial Narrow" panose="020B0606020202030204" pitchFamily="34" charset="0"/>
              </a:rPr>
              <a:t>Other species may be important regionally </a:t>
            </a:r>
          </a:p>
        </p:txBody>
      </p:sp>
      <p:sp>
        <p:nvSpPr>
          <p:cNvPr id="26628" name="Footer Placeholder 3"/>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a:solidFill>
                  <a:schemeClr val="bg1"/>
                </a:solidFill>
              </a:rPr>
              <a:t>Center for Food Security and Public Health, Iowa State University, 2012</a:t>
            </a:r>
          </a:p>
        </p:txBody>
      </p:sp>
      <p:pic>
        <p:nvPicPr>
          <p:cNvPr id="2662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82505" y="3440112"/>
            <a:ext cx="2187575" cy="3281363"/>
          </a:xfrm>
          <a:prstGeom prst="rect">
            <a:avLst/>
          </a:prstGeom>
          <a:noFill/>
          <a:ln w="28575">
            <a:solidFill>
              <a:srgbClr val="E4B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5196766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algn="ctr" eaLnBrk="1" hangingPunct="1"/>
            <a:r>
              <a:rPr lang="en-US" altLang="en-US" dirty="0"/>
              <a:t>Distribution</a:t>
            </a:r>
            <a:endParaRPr lang="en-US" altLang="en-US" i="1" dirty="0"/>
          </a:p>
        </p:txBody>
      </p:sp>
      <p:pic>
        <p:nvPicPr>
          <p:cNvPr id="28675" name="Content Placeholder 6"/>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349134" y="2308581"/>
            <a:ext cx="8229600" cy="3730625"/>
          </a:xfrm>
          <a:ln w="28575">
            <a:solidFill>
              <a:srgbClr val="E4B900"/>
            </a:solidFill>
            <a:miter lim="800000"/>
            <a:headEnd/>
            <a:tailEnd/>
          </a:ln>
        </p:spPr>
      </p:pic>
      <p:sp>
        <p:nvSpPr>
          <p:cNvPr id="28676" name="Footer Placeholder 3"/>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a:solidFill>
                  <a:schemeClr val="bg1"/>
                </a:solidFill>
              </a:rPr>
              <a:t>Center for Food Security and Public Health, Iowa State University, 2012</a:t>
            </a:r>
          </a:p>
        </p:txBody>
      </p:sp>
      <p:sp>
        <p:nvSpPr>
          <p:cNvPr id="2" name="Rectangle 1"/>
          <p:cNvSpPr/>
          <p:nvPr/>
        </p:nvSpPr>
        <p:spPr>
          <a:xfrm>
            <a:off x="8578734" y="2589371"/>
            <a:ext cx="3613266" cy="3416320"/>
          </a:xfrm>
          <a:prstGeom prst="rect">
            <a:avLst/>
          </a:prstGeom>
        </p:spPr>
        <p:txBody>
          <a:bodyPr wrap="square">
            <a:spAutoFit/>
          </a:bodyPr>
          <a:lstStyle/>
          <a:p>
            <a:r>
              <a:rPr lang="en-US" altLang="en-US" sz="2400" i="1" dirty="0">
                <a:latin typeface="Arial Narrow" panose="020B0606020202030204" pitchFamily="34" charset="0"/>
              </a:rPr>
              <a:t>E. </a:t>
            </a:r>
            <a:r>
              <a:rPr lang="en-US" altLang="en-US" sz="2400" i="1" dirty="0" err="1">
                <a:latin typeface="Arial Narrow" panose="020B0606020202030204" pitchFamily="34" charset="0"/>
              </a:rPr>
              <a:t>multilocularis</a:t>
            </a:r>
            <a:endParaRPr lang="en-US" altLang="en-US" sz="2400" i="1" dirty="0">
              <a:latin typeface="Arial Narrow" panose="020B0606020202030204" pitchFamily="34" charset="0"/>
            </a:endParaRPr>
          </a:p>
          <a:p>
            <a:pPr lvl="1"/>
            <a:r>
              <a:rPr lang="en-US" altLang="en-US" sz="2400" dirty="0">
                <a:latin typeface="Arial Narrow" panose="020B0606020202030204" pitchFamily="34" charset="0"/>
              </a:rPr>
              <a:t>Northern hemisphere</a:t>
            </a:r>
          </a:p>
          <a:p>
            <a:pPr lvl="2"/>
            <a:r>
              <a:rPr lang="en-US" altLang="en-US" sz="2400" dirty="0">
                <a:latin typeface="Arial Narrow" panose="020B0606020202030204" pitchFamily="34" charset="0"/>
              </a:rPr>
              <a:t>Eurasia, Europe, North America</a:t>
            </a:r>
          </a:p>
          <a:p>
            <a:r>
              <a:rPr lang="en-US" altLang="en-US" sz="2400" i="1" dirty="0">
                <a:latin typeface="Arial Narrow" panose="020B0606020202030204" pitchFamily="34" charset="0"/>
              </a:rPr>
              <a:t>E. </a:t>
            </a:r>
            <a:r>
              <a:rPr lang="en-US" altLang="en-US" sz="2400" i="1" dirty="0" err="1">
                <a:latin typeface="Arial Narrow" panose="020B0606020202030204" pitchFamily="34" charset="0"/>
              </a:rPr>
              <a:t>vogeli</a:t>
            </a:r>
            <a:r>
              <a:rPr lang="en-US" altLang="en-US" sz="2400" i="1" dirty="0">
                <a:latin typeface="Arial Narrow" panose="020B0606020202030204" pitchFamily="34" charset="0"/>
              </a:rPr>
              <a:t>, E. </a:t>
            </a:r>
            <a:r>
              <a:rPr lang="en-US" altLang="en-US" sz="2400" i="1" dirty="0" err="1">
                <a:latin typeface="Arial Narrow" panose="020B0606020202030204" pitchFamily="34" charset="0"/>
              </a:rPr>
              <a:t>oligarthrus</a:t>
            </a:r>
            <a:endParaRPr lang="en-US" altLang="en-US" sz="2400" i="1" dirty="0">
              <a:latin typeface="Arial Narrow" panose="020B0606020202030204" pitchFamily="34" charset="0"/>
            </a:endParaRPr>
          </a:p>
          <a:p>
            <a:pPr lvl="1"/>
            <a:r>
              <a:rPr lang="en-US" altLang="en-US" sz="2400" dirty="0">
                <a:latin typeface="Arial Narrow" panose="020B0606020202030204" pitchFamily="34" charset="0"/>
              </a:rPr>
              <a:t>Central and South America</a:t>
            </a:r>
          </a:p>
          <a:p>
            <a:r>
              <a:rPr lang="en-US" altLang="en-US" sz="2400" i="1" dirty="0">
                <a:latin typeface="Arial Narrow" panose="020B0606020202030204" pitchFamily="34" charset="0"/>
              </a:rPr>
              <a:t>E. </a:t>
            </a:r>
            <a:r>
              <a:rPr lang="en-US" altLang="en-US" sz="2400" i="1" dirty="0" err="1">
                <a:latin typeface="Arial Narrow" panose="020B0606020202030204" pitchFamily="34" charset="0"/>
              </a:rPr>
              <a:t>shiquicus</a:t>
            </a:r>
            <a:endParaRPr lang="en-US" altLang="en-US" sz="2400" i="1" dirty="0">
              <a:latin typeface="Arial Narrow" panose="020B0606020202030204" pitchFamily="34" charset="0"/>
            </a:endParaRPr>
          </a:p>
          <a:p>
            <a:pPr lvl="1"/>
            <a:r>
              <a:rPr lang="en-US" altLang="en-US" sz="2400" dirty="0">
                <a:latin typeface="Arial Narrow" panose="020B0606020202030204" pitchFamily="34" charset="0"/>
              </a:rPr>
              <a:t>China</a:t>
            </a:r>
          </a:p>
        </p:txBody>
      </p:sp>
      <p:sp>
        <p:nvSpPr>
          <p:cNvPr id="3" name="Rectangle 2"/>
          <p:cNvSpPr/>
          <p:nvPr/>
        </p:nvSpPr>
        <p:spPr>
          <a:xfrm>
            <a:off x="838200" y="1546167"/>
            <a:ext cx="4215938" cy="461665"/>
          </a:xfrm>
          <a:prstGeom prst="rect">
            <a:avLst/>
          </a:prstGeom>
        </p:spPr>
        <p:txBody>
          <a:bodyPr wrap="square">
            <a:spAutoFit/>
          </a:bodyPr>
          <a:lstStyle/>
          <a:p>
            <a:r>
              <a:rPr lang="en-US" altLang="en-US" sz="2400" i="1" dirty="0">
                <a:latin typeface="Arial Narrow" panose="020B0606020202030204" pitchFamily="34" charset="0"/>
              </a:rPr>
              <a:t>E. </a:t>
            </a:r>
            <a:r>
              <a:rPr lang="en-US" altLang="en-US" sz="2400" i="1" dirty="0" err="1">
                <a:latin typeface="Arial Narrow" panose="020B0606020202030204" pitchFamily="34" charset="0"/>
              </a:rPr>
              <a:t>granulosus</a:t>
            </a:r>
            <a:r>
              <a:rPr lang="en-US" altLang="en-US" sz="2400" i="1" dirty="0">
                <a:latin typeface="Arial Narrow" panose="020B0606020202030204" pitchFamily="34" charset="0"/>
              </a:rPr>
              <a:t> </a:t>
            </a:r>
            <a:r>
              <a:rPr lang="en-US" altLang="en-US" sz="2400" i="1" dirty="0" err="1">
                <a:latin typeface="Arial Narrow" panose="020B0606020202030204" pitchFamily="34" charset="0"/>
              </a:rPr>
              <a:t>s.l</a:t>
            </a:r>
            <a:r>
              <a:rPr lang="en-US" altLang="en-US" sz="2400" i="1" dirty="0">
                <a:latin typeface="Arial Narrow" panose="020B0606020202030204" pitchFamily="34" charset="0"/>
              </a:rPr>
              <a:t>.</a:t>
            </a:r>
            <a:endParaRPr lang="en-ZW" sz="2400" dirty="0">
              <a:latin typeface="Arial Narrow" panose="020B0606020202030204" pitchFamily="34" charset="0"/>
            </a:endParaRPr>
          </a:p>
        </p:txBody>
      </p:sp>
    </p:spTree>
    <p:custDataLst>
      <p:tags r:id="rId1"/>
    </p:custDataLst>
    <p:extLst>
      <p:ext uri="{BB962C8B-B14F-4D97-AF65-F5344CB8AC3E}">
        <p14:creationId xmlns:p14="http://schemas.microsoft.com/office/powerpoint/2010/main" val="23013538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1070957" y="0"/>
            <a:ext cx="10515600" cy="1325563"/>
          </a:xfrm>
        </p:spPr>
        <p:txBody>
          <a:bodyPr/>
          <a:lstStyle/>
          <a:p>
            <a:pPr algn="ctr" eaLnBrk="1" hangingPunct="1"/>
            <a:r>
              <a:rPr lang="en-US" altLang="en-US" dirty="0"/>
              <a:t>Transmission</a:t>
            </a:r>
          </a:p>
        </p:txBody>
      </p:sp>
      <p:sp>
        <p:nvSpPr>
          <p:cNvPr id="31747" name="Content Placeholder 2"/>
          <p:cNvSpPr>
            <a:spLocks noGrp="1"/>
          </p:cNvSpPr>
          <p:nvPr>
            <p:ph idx="1"/>
          </p:nvPr>
        </p:nvSpPr>
        <p:spPr>
          <a:xfrm>
            <a:off x="116378" y="1825624"/>
            <a:ext cx="12075622" cy="5032376"/>
          </a:xfrm>
        </p:spPr>
        <p:txBody>
          <a:bodyPr>
            <a:normAutofit/>
          </a:bodyPr>
          <a:lstStyle/>
          <a:p>
            <a:pPr eaLnBrk="1" hangingPunct="1"/>
            <a:r>
              <a:rPr lang="en-US" altLang="en-US" sz="2400" dirty="0">
                <a:latin typeface="Arial Narrow" panose="020B0606020202030204" pitchFamily="34" charset="0"/>
              </a:rPr>
              <a:t>Indirect life cycle</a:t>
            </a:r>
          </a:p>
          <a:p>
            <a:r>
              <a:rPr lang="en-US" altLang="en-US" sz="2400" dirty="0">
                <a:latin typeface="Arial Narrow" panose="020B0606020202030204" pitchFamily="34" charset="0"/>
              </a:rPr>
              <a:t>In many cases, the parasite cycles through specific predators or scavengers, and their prey. </a:t>
            </a:r>
          </a:p>
          <a:p>
            <a:endParaRPr lang="en-US" altLang="en-US" sz="2400" dirty="0">
              <a:latin typeface="Arial Narrow" panose="020B0606020202030204" pitchFamily="34" charset="0"/>
            </a:endParaRPr>
          </a:p>
          <a:p>
            <a:r>
              <a:rPr lang="en-US" altLang="en-US" sz="2400" dirty="0">
                <a:latin typeface="Arial Narrow" panose="020B0606020202030204" pitchFamily="34" charset="0"/>
              </a:rPr>
              <a:t>Definitive hosts become infected when they ingest cysts (</a:t>
            </a:r>
            <a:r>
              <a:rPr lang="en-US" altLang="en-US" sz="2400" dirty="0" err="1">
                <a:latin typeface="Arial Narrow" panose="020B0606020202030204" pitchFamily="34" charset="0"/>
              </a:rPr>
              <a:t>metacestodes</a:t>
            </a:r>
            <a:r>
              <a:rPr lang="en-US" altLang="en-US" sz="2400" dirty="0">
                <a:latin typeface="Arial Narrow" panose="020B0606020202030204" pitchFamily="34" charset="0"/>
              </a:rPr>
              <a:t>) in the tissues of the intermediate hosts. </a:t>
            </a:r>
          </a:p>
          <a:p>
            <a:r>
              <a:rPr lang="en-US" altLang="en-US" sz="2400" dirty="0">
                <a:latin typeface="Arial Narrow" panose="020B0606020202030204" pitchFamily="34" charset="0"/>
              </a:rPr>
              <a:t>The cysts develop into tapeworms, which mature in the host’s small intestine.</a:t>
            </a:r>
          </a:p>
          <a:p>
            <a:r>
              <a:rPr lang="en-US" altLang="en-US" sz="2400" dirty="0">
                <a:latin typeface="Arial Narrow" panose="020B0606020202030204" pitchFamily="34" charset="0"/>
              </a:rPr>
              <a:t> Gravid </a:t>
            </a:r>
            <a:r>
              <a:rPr lang="en-US" altLang="en-US" sz="2400" dirty="0" err="1">
                <a:latin typeface="Arial Narrow" panose="020B0606020202030204" pitchFamily="34" charset="0"/>
              </a:rPr>
              <a:t>proglottids</a:t>
            </a:r>
            <a:r>
              <a:rPr lang="en-US" altLang="en-US" sz="2400" dirty="0">
                <a:latin typeface="Arial Narrow" panose="020B0606020202030204" pitchFamily="34" charset="0"/>
              </a:rPr>
              <a:t> or eggs are shed in the feces, and are immediately infective. Under ideal conditions, eggs remain viable for several weeks or months in pastures or gardens, and on fomites. They survive best under moist conditions and in moderate temperatures. </a:t>
            </a:r>
          </a:p>
          <a:p>
            <a:r>
              <a:rPr lang="en-US" altLang="en-US" sz="2400" dirty="0">
                <a:latin typeface="Arial Narrow" panose="020B0606020202030204" pitchFamily="34" charset="0"/>
              </a:rPr>
              <a:t>The intermediate hosts include a large number of domesticated and wild animals, particularly herbivores. Humans can also be infected. If an intermediate host ingests the eggs, the larvae are released, penetrate the intestinal wall, and are carried in blood or lymph to the target organs. </a:t>
            </a:r>
          </a:p>
        </p:txBody>
      </p:sp>
    </p:spTree>
    <p:custDataLst>
      <p:tags r:id="rId1"/>
    </p:custDataLst>
    <p:extLst>
      <p:ext uri="{BB962C8B-B14F-4D97-AF65-F5344CB8AC3E}">
        <p14:creationId xmlns:p14="http://schemas.microsoft.com/office/powerpoint/2010/main" val="1526123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1143000"/>
          </a:xfrm>
          <a:solidFill>
            <a:srgbClr val="00B0F0"/>
          </a:solidFill>
        </p:spPr>
        <p:txBody>
          <a:bodyPr/>
          <a:lstStyle/>
          <a:p>
            <a:r>
              <a:rPr lang="en-US" dirty="0">
                <a:solidFill>
                  <a:schemeClr val="bg1"/>
                </a:solidFill>
                <a:latin typeface="Times New Roman" pitchFamily="18" charset="0"/>
                <a:cs typeface="Times New Roman" pitchFamily="18" charset="0"/>
              </a:rPr>
              <a:t>General Characteristics</a:t>
            </a:r>
            <a:endParaRPr lang="en-US" dirty="0">
              <a:solidFill>
                <a:schemeClr val="bg1"/>
              </a:solidFill>
            </a:endParaRPr>
          </a:p>
        </p:txBody>
      </p:sp>
      <p:sp>
        <p:nvSpPr>
          <p:cNvPr id="3" name="Content Placeholder 2"/>
          <p:cNvSpPr>
            <a:spLocks noGrp="1"/>
          </p:cNvSpPr>
          <p:nvPr>
            <p:ph idx="1"/>
          </p:nvPr>
        </p:nvSpPr>
        <p:spPr>
          <a:xfrm>
            <a:off x="175491" y="1295400"/>
            <a:ext cx="12016509" cy="5562600"/>
          </a:xfrm>
        </p:spPr>
        <p:txBody>
          <a:bodyPr>
            <a:normAutofit/>
          </a:bodyPr>
          <a:lstStyle/>
          <a:p>
            <a:r>
              <a:rPr lang="en-US" dirty="0"/>
              <a:t>The body consists of a chain of segments or </a:t>
            </a:r>
            <a:r>
              <a:rPr lang="en-US" dirty="0" err="1"/>
              <a:t>proglottids</a:t>
            </a:r>
            <a:r>
              <a:rPr lang="en-US" dirty="0"/>
              <a:t>, which can be immature, mature or gravid; </a:t>
            </a:r>
          </a:p>
          <a:p>
            <a:pPr marL="0" indent="0">
              <a:buNone/>
            </a:pPr>
            <a:endParaRPr lang="en-US" dirty="0"/>
          </a:p>
          <a:p>
            <a:r>
              <a:rPr lang="en-US" dirty="0"/>
              <a:t>The gravid </a:t>
            </a:r>
            <a:r>
              <a:rPr lang="en-US" dirty="0" err="1"/>
              <a:t>proglottids</a:t>
            </a:r>
            <a:r>
              <a:rPr lang="en-US" dirty="0"/>
              <a:t> contain a fully developed uterus packed with eggs.</a:t>
            </a:r>
          </a:p>
          <a:p>
            <a:pPr marL="0" indent="0">
              <a:buNone/>
            </a:pPr>
            <a:endParaRPr lang="en-US" dirty="0"/>
          </a:p>
          <a:p>
            <a:r>
              <a:rPr lang="en-US" dirty="0"/>
              <a:t>Each tapeworm is made up of a string of </a:t>
            </a:r>
            <a:r>
              <a:rPr lang="en-US" dirty="0" err="1"/>
              <a:t>proglottids</a:t>
            </a:r>
            <a:r>
              <a:rPr lang="en-US" dirty="0"/>
              <a:t> having a complete set of reproductive organs  in progressive degrees of sexual maturity and budding off from a body attached to the host tissue by a head or </a:t>
            </a:r>
            <a:r>
              <a:rPr lang="en-US" dirty="0" err="1"/>
              <a:t>scolex</a:t>
            </a:r>
            <a:endParaRPr lang="en-US" dirty="0"/>
          </a:p>
          <a:p>
            <a:r>
              <a:rPr lang="en-US" dirty="0"/>
              <a:t>Except for </a:t>
            </a:r>
            <a:r>
              <a:rPr lang="en-US" i="1" dirty="0" err="1"/>
              <a:t>Hymenolepis</a:t>
            </a:r>
            <a:r>
              <a:rPr lang="en-US" i="1" dirty="0"/>
              <a:t> nana</a:t>
            </a:r>
            <a:r>
              <a:rPr lang="en-US" dirty="0"/>
              <a:t>, which can develop directly in the same host, the lifecycle of tapeworms involves both an intermediate and definitive host</a:t>
            </a:r>
          </a:p>
          <a:p>
            <a:endParaRPr lang="en-US" dirty="0"/>
          </a:p>
          <a:p>
            <a:endParaRPr lang="en-US" dirty="0"/>
          </a:p>
        </p:txBody>
      </p:sp>
    </p:spTree>
    <p:custDataLst>
      <p:tags r:id="rId1"/>
    </p:custDataLst>
    <p:extLst>
      <p:ext uri="{BB962C8B-B14F-4D97-AF65-F5344CB8AC3E}">
        <p14:creationId xmlns:p14="http://schemas.microsoft.com/office/powerpoint/2010/main" val="19494780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oter Placeholder 1"/>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a:solidFill>
                  <a:schemeClr val="bg1"/>
                </a:solidFill>
              </a:rPr>
              <a:t>Center for Food Security and Public Health, Iowa State University, 2012</a:t>
            </a:r>
          </a:p>
        </p:txBody>
      </p:sp>
      <p:pic>
        <p:nvPicPr>
          <p:cNvPr id="32771" name="Picture 2" descr="http://www.stanford.edu/group/parasites/ParaSites2006/Echinococcus/pics/Echinococcus_LifeCycle.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457200"/>
            <a:ext cx="7639050" cy="5791200"/>
          </a:xfrm>
          <a:prstGeom prst="rect">
            <a:avLst/>
          </a:prstGeom>
          <a:noFill/>
          <a:ln w="28575">
            <a:solidFill>
              <a:srgbClr val="E4B900"/>
            </a:solidFill>
            <a:miter lim="800000"/>
            <a:headEnd/>
            <a:tailEnd/>
          </a:ln>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0108934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845127" y="56356"/>
            <a:ext cx="10515600" cy="1325563"/>
          </a:xfrm>
        </p:spPr>
        <p:txBody>
          <a:bodyPr/>
          <a:lstStyle/>
          <a:p>
            <a:pPr algn="ctr" eaLnBrk="1" hangingPunct="1"/>
            <a:r>
              <a:rPr lang="en-US" altLang="en-US" dirty="0"/>
              <a:t>Transmission</a:t>
            </a:r>
            <a:endParaRPr lang="en-US" altLang="en-US" i="1" dirty="0"/>
          </a:p>
        </p:txBody>
      </p:sp>
      <p:sp>
        <p:nvSpPr>
          <p:cNvPr id="33795" name="Content Placeholder 2"/>
          <p:cNvSpPr>
            <a:spLocks noGrp="1"/>
          </p:cNvSpPr>
          <p:nvPr>
            <p:ph idx="1"/>
          </p:nvPr>
        </p:nvSpPr>
        <p:spPr>
          <a:xfrm>
            <a:off x="0" y="1723541"/>
            <a:ext cx="11353800" cy="4351338"/>
          </a:xfrm>
        </p:spPr>
        <p:txBody>
          <a:bodyPr/>
          <a:lstStyle/>
          <a:p>
            <a:pPr marL="0" indent="0">
              <a:buNone/>
            </a:pPr>
            <a:r>
              <a:rPr lang="en-US" altLang="en-US" i="1" dirty="0"/>
              <a:t>E. </a:t>
            </a:r>
            <a:r>
              <a:rPr lang="en-US" altLang="en-US" i="1" dirty="0" err="1"/>
              <a:t>granulosus</a:t>
            </a:r>
            <a:r>
              <a:rPr lang="en-US" altLang="en-US" i="1" dirty="0"/>
              <a:t> </a:t>
            </a:r>
            <a:r>
              <a:rPr lang="en-US" altLang="en-US" i="1" dirty="0" err="1"/>
              <a:t>s.l</a:t>
            </a:r>
            <a:r>
              <a:rPr lang="en-US" altLang="en-US" i="1" dirty="0"/>
              <a:t>.</a:t>
            </a:r>
          </a:p>
          <a:p>
            <a:r>
              <a:rPr lang="en-US" altLang="en-US" dirty="0"/>
              <a:t>Definitive hosts</a:t>
            </a:r>
          </a:p>
          <a:p>
            <a:pPr lvl="1" eaLnBrk="1" hangingPunct="1"/>
            <a:r>
              <a:rPr lang="en-US" altLang="en-US" dirty="0" err="1"/>
              <a:t>Canids</a:t>
            </a:r>
            <a:endParaRPr lang="en-US" altLang="en-US" dirty="0"/>
          </a:p>
          <a:p>
            <a:pPr lvl="1" eaLnBrk="1" hangingPunct="1"/>
            <a:r>
              <a:rPr lang="en-US" altLang="en-US" dirty="0"/>
              <a:t>Felids</a:t>
            </a:r>
          </a:p>
          <a:p>
            <a:pPr lvl="1" eaLnBrk="1" hangingPunct="1"/>
            <a:r>
              <a:rPr lang="en-US" altLang="en-US" dirty="0" err="1"/>
              <a:t>Hyaenids</a:t>
            </a:r>
            <a:endParaRPr lang="en-US" altLang="en-US" dirty="0"/>
          </a:p>
          <a:p>
            <a:pPr eaLnBrk="1" hangingPunct="1"/>
            <a:r>
              <a:rPr lang="en-US" altLang="en-US" dirty="0"/>
              <a:t>Intermediate hosts</a:t>
            </a:r>
          </a:p>
          <a:p>
            <a:pPr lvl="1" eaLnBrk="1" hangingPunct="1"/>
            <a:r>
              <a:rPr lang="en-US" altLang="en-US" dirty="0"/>
              <a:t>Herbivores</a:t>
            </a:r>
          </a:p>
          <a:p>
            <a:pPr lvl="1" eaLnBrk="1" hangingPunct="1"/>
            <a:r>
              <a:rPr lang="en-US" altLang="en-US" dirty="0"/>
              <a:t>Humans</a:t>
            </a:r>
          </a:p>
          <a:p>
            <a:pPr lvl="1" eaLnBrk="1" hangingPunct="1"/>
            <a:endParaRPr lang="en-US" altLang="en-US" dirty="0"/>
          </a:p>
        </p:txBody>
      </p:sp>
      <p:sp>
        <p:nvSpPr>
          <p:cNvPr id="33796" name="Footer Placeholder 3"/>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dirty="0">
                <a:solidFill>
                  <a:schemeClr val="bg1"/>
                </a:solidFill>
              </a:rPr>
              <a:t>Center for Food Security and Public Health, Iowa State University, 2012</a:t>
            </a:r>
          </a:p>
        </p:txBody>
      </p:sp>
      <p:pic>
        <p:nvPicPr>
          <p:cNvPr id="3379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862" y="4732644"/>
            <a:ext cx="2420938" cy="2125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p:cNvSpPr txBox="1">
            <a:spLocks/>
          </p:cNvSpPr>
          <p:nvPr/>
        </p:nvSpPr>
        <p:spPr>
          <a:xfrm>
            <a:off x="6417424" y="1663390"/>
            <a:ext cx="525364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US" i="1" dirty="0"/>
              <a:t>E. </a:t>
            </a:r>
            <a:r>
              <a:rPr lang="en-US" altLang="en-US" i="1" dirty="0" err="1"/>
              <a:t>multilocularis</a:t>
            </a:r>
            <a:endParaRPr lang="en-US" altLang="en-US" i="1" dirty="0"/>
          </a:p>
          <a:p>
            <a:r>
              <a:rPr lang="en-US" altLang="en-US" dirty="0"/>
              <a:t>Definitive hosts</a:t>
            </a:r>
          </a:p>
          <a:p>
            <a:pPr lvl="1"/>
            <a:r>
              <a:rPr lang="en-US" altLang="en-US" dirty="0"/>
              <a:t>Wild carnivores (e.g., fox)</a:t>
            </a:r>
          </a:p>
          <a:p>
            <a:pPr lvl="1"/>
            <a:r>
              <a:rPr lang="en-US" altLang="en-US" dirty="0"/>
              <a:t>Domestic dogs and cats</a:t>
            </a:r>
          </a:p>
          <a:p>
            <a:r>
              <a:rPr lang="en-US" altLang="en-US" dirty="0"/>
              <a:t>Intermediate hosts</a:t>
            </a:r>
          </a:p>
          <a:p>
            <a:pPr lvl="1"/>
            <a:r>
              <a:rPr lang="en-US" altLang="en-US" dirty="0"/>
              <a:t>Small mammals (rodents)</a:t>
            </a:r>
          </a:p>
          <a:p>
            <a:pPr lvl="1"/>
            <a:r>
              <a:rPr lang="en-US" altLang="en-US" dirty="0"/>
              <a:t>Domesticated mammals</a:t>
            </a:r>
          </a:p>
          <a:p>
            <a:pPr lvl="1"/>
            <a:r>
              <a:rPr lang="en-US" altLang="en-US" dirty="0"/>
              <a:t>Humans</a:t>
            </a:r>
          </a:p>
        </p:txBody>
      </p:sp>
      <p:pic>
        <p:nvPicPr>
          <p:cNvPr id="7" name="Picture 6" descr="Picture of swift fo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75666" y="5120879"/>
            <a:ext cx="2209800" cy="1747014"/>
          </a:xfrm>
          <a:prstGeom prst="rect">
            <a:avLst/>
          </a:prstGeom>
          <a:noFill/>
          <a:ln w="28575">
            <a:solidFill>
              <a:srgbClr val="E5B429"/>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4" descr="Photograph of  White-footed Mouse, courtesy of John Whit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44887" y="5120879"/>
            <a:ext cx="2209800" cy="1737121"/>
          </a:xfrm>
          <a:prstGeom prst="rect">
            <a:avLst/>
          </a:prstGeom>
          <a:noFill/>
          <a:ln w="28575">
            <a:solidFill>
              <a:srgbClr val="E5B429"/>
            </a:solidFill>
            <a:miter lim="800000"/>
            <a:headEnd/>
            <a:tailEnd/>
          </a:ln>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4329428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algn="ctr" eaLnBrk="1" hangingPunct="1"/>
            <a:r>
              <a:rPr lang="en-US" altLang="en-US" dirty="0"/>
              <a:t>Transmission</a:t>
            </a:r>
          </a:p>
        </p:txBody>
      </p:sp>
      <p:sp>
        <p:nvSpPr>
          <p:cNvPr id="35843" name="Content Placeholder 2"/>
          <p:cNvSpPr>
            <a:spLocks noGrp="1"/>
          </p:cNvSpPr>
          <p:nvPr>
            <p:ph sz="half" idx="1"/>
          </p:nvPr>
        </p:nvSpPr>
        <p:spPr/>
        <p:txBody>
          <a:bodyPr/>
          <a:lstStyle/>
          <a:p>
            <a:pPr marL="0" indent="0" eaLnBrk="1" hangingPunct="1">
              <a:buNone/>
            </a:pPr>
            <a:r>
              <a:rPr lang="en-US" altLang="en-US" sz="3200" i="1" dirty="0"/>
              <a:t>E. </a:t>
            </a:r>
            <a:r>
              <a:rPr lang="en-US" altLang="en-US" sz="3200" i="1" dirty="0" err="1"/>
              <a:t>vogeli</a:t>
            </a:r>
            <a:endParaRPr lang="en-US" altLang="en-US" sz="3200" i="1" dirty="0"/>
          </a:p>
          <a:p>
            <a:pPr lvl="1" eaLnBrk="1" hangingPunct="1"/>
            <a:r>
              <a:rPr lang="en-US" altLang="en-US" sz="2800" dirty="0"/>
              <a:t>Definitive hosts</a:t>
            </a:r>
          </a:p>
          <a:p>
            <a:pPr lvl="2" eaLnBrk="1" hangingPunct="1"/>
            <a:r>
              <a:rPr lang="en-US" altLang="en-US" sz="2400" dirty="0"/>
              <a:t>Bush dogs</a:t>
            </a:r>
          </a:p>
          <a:p>
            <a:pPr lvl="2" eaLnBrk="1" hangingPunct="1"/>
            <a:r>
              <a:rPr lang="en-US" altLang="en-US" sz="2400" dirty="0"/>
              <a:t>Domestic dogs</a:t>
            </a:r>
          </a:p>
          <a:p>
            <a:pPr lvl="1" eaLnBrk="1" hangingPunct="1"/>
            <a:r>
              <a:rPr lang="en-US" altLang="en-US" sz="2800" dirty="0"/>
              <a:t>Intermediate hosts</a:t>
            </a:r>
          </a:p>
          <a:p>
            <a:pPr lvl="2" eaLnBrk="1" hangingPunct="1"/>
            <a:r>
              <a:rPr lang="en-US" altLang="en-US" sz="2400" dirty="0"/>
              <a:t>South American rodents                    (e.g., </a:t>
            </a:r>
            <a:r>
              <a:rPr lang="en-US" altLang="en-US" sz="2400" dirty="0" err="1"/>
              <a:t>pacas</a:t>
            </a:r>
            <a:r>
              <a:rPr lang="en-US" altLang="en-US" dirty="0"/>
              <a:t>)</a:t>
            </a:r>
          </a:p>
        </p:txBody>
      </p:sp>
      <p:sp>
        <p:nvSpPr>
          <p:cNvPr id="35844" name="Content Placeholder 3"/>
          <p:cNvSpPr>
            <a:spLocks noGrp="1"/>
          </p:cNvSpPr>
          <p:nvPr>
            <p:ph sz="half" idx="2"/>
          </p:nvPr>
        </p:nvSpPr>
        <p:spPr/>
        <p:txBody>
          <a:bodyPr/>
          <a:lstStyle/>
          <a:p>
            <a:pPr marL="0" indent="0" eaLnBrk="1" hangingPunct="1">
              <a:buNone/>
            </a:pPr>
            <a:r>
              <a:rPr lang="en-US" altLang="en-US" sz="3200" i="1" dirty="0"/>
              <a:t>E. </a:t>
            </a:r>
            <a:r>
              <a:rPr lang="en-US" altLang="en-US" sz="3200" i="1" dirty="0" err="1"/>
              <a:t>oligarthrus</a:t>
            </a:r>
            <a:endParaRPr lang="en-US" altLang="en-US" sz="3200" i="1" dirty="0"/>
          </a:p>
          <a:p>
            <a:pPr lvl="1" eaLnBrk="1" hangingPunct="1"/>
            <a:r>
              <a:rPr lang="en-US" altLang="en-US" sz="2800" dirty="0"/>
              <a:t>Definitive hosts</a:t>
            </a:r>
          </a:p>
          <a:p>
            <a:pPr lvl="2" eaLnBrk="1" hangingPunct="1"/>
            <a:r>
              <a:rPr lang="en-US" altLang="en-US" sz="2400" dirty="0"/>
              <a:t>Wild felids</a:t>
            </a:r>
          </a:p>
          <a:p>
            <a:pPr lvl="1" eaLnBrk="1" hangingPunct="1"/>
            <a:r>
              <a:rPr lang="en-US" altLang="en-US" sz="2800" dirty="0"/>
              <a:t>Intermediate hosts</a:t>
            </a:r>
          </a:p>
          <a:p>
            <a:pPr lvl="2" eaLnBrk="1" hangingPunct="1"/>
            <a:r>
              <a:rPr lang="en-US" altLang="en-US" sz="2400" dirty="0"/>
              <a:t>Rodents</a:t>
            </a:r>
          </a:p>
        </p:txBody>
      </p:sp>
      <p:sp>
        <p:nvSpPr>
          <p:cNvPr id="35845" name="Footer Placeholder 4"/>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a:solidFill>
                  <a:schemeClr val="bg1"/>
                </a:solidFill>
              </a:rPr>
              <a:t>Center for Food Security and Public Health, Iowa State University, 2012</a:t>
            </a:r>
          </a:p>
        </p:txBody>
      </p:sp>
    </p:spTree>
    <p:custDataLst>
      <p:tags r:id="rId1"/>
    </p:custDataLst>
    <p:extLst>
      <p:ext uri="{BB962C8B-B14F-4D97-AF65-F5344CB8AC3E}">
        <p14:creationId xmlns:p14="http://schemas.microsoft.com/office/powerpoint/2010/main" val="30320396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algn="ctr" eaLnBrk="1" hangingPunct="1"/>
            <a:r>
              <a:rPr lang="en-US" altLang="en-US" dirty="0"/>
              <a:t>Zoonotic Transmission</a:t>
            </a:r>
          </a:p>
        </p:txBody>
      </p:sp>
      <p:sp>
        <p:nvSpPr>
          <p:cNvPr id="36867" name="Content Placeholder 2"/>
          <p:cNvSpPr>
            <a:spLocks noGrp="1"/>
          </p:cNvSpPr>
          <p:nvPr>
            <p:ph idx="1"/>
          </p:nvPr>
        </p:nvSpPr>
        <p:spPr/>
        <p:txBody>
          <a:bodyPr/>
          <a:lstStyle/>
          <a:p>
            <a:pPr eaLnBrk="1" hangingPunct="1"/>
            <a:r>
              <a:rPr lang="en-US" altLang="en-US" dirty="0"/>
              <a:t>Humans act as </a:t>
            </a:r>
            <a:r>
              <a:rPr lang="en-US" altLang="en-US" i="1" dirty="0"/>
              <a:t>intermediate</a:t>
            </a:r>
            <a:r>
              <a:rPr lang="en-US" altLang="en-US" dirty="0"/>
              <a:t> hosts</a:t>
            </a:r>
          </a:p>
          <a:p>
            <a:pPr eaLnBrk="1" hangingPunct="1"/>
            <a:r>
              <a:rPr lang="en-US" altLang="en-US" dirty="0"/>
              <a:t>Ingest tapeworm eggs shed by definitive hosts</a:t>
            </a:r>
          </a:p>
          <a:p>
            <a:pPr lvl="1" eaLnBrk="1" hangingPunct="1"/>
            <a:r>
              <a:rPr lang="en-US" altLang="en-US" dirty="0"/>
              <a:t>Contaminated fruits, vegetables, herbs, water</a:t>
            </a:r>
          </a:p>
          <a:p>
            <a:pPr lvl="1" eaLnBrk="1" hangingPunct="1"/>
            <a:endParaRPr lang="en-US" altLang="en-US" dirty="0"/>
          </a:p>
        </p:txBody>
      </p:sp>
      <p:sp>
        <p:nvSpPr>
          <p:cNvPr id="36868" name="Footer Placeholder 3"/>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a:solidFill>
                  <a:schemeClr val="bg1"/>
                </a:solidFill>
              </a:rPr>
              <a:t>Center for Food Security and Public Health, Iowa State University, 2012</a:t>
            </a:r>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2035" y="3332912"/>
            <a:ext cx="5715000" cy="321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2211369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algn="ctr" eaLnBrk="1" hangingPunct="1"/>
            <a:r>
              <a:rPr lang="en-US" altLang="en-US" dirty="0">
                <a:latin typeface="Arial Narrow" panose="020B0606020202030204" pitchFamily="34" charset="0"/>
              </a:rPr>
              <a:t>Disease in Humans</a:t>
            </a:r>
          </a:p>
        </p:txBody>
      </p:sp>
      <p:sp>
        <p:nvSpPr>
          <p:cNvPr id="38915" name="Content Placeholder 2"/>
          <p:cNvSpPr>
            <a:spLocks noGrp="1"/>
          </p:cNvSpPr>
          <p:nvPr>
            <p:ph idx="1"/>
          </p:nvPr>
        </p:nvSpPr>
        <p:spPr/>
        <p:txBody>
          <a:bodyPr>
            <a:normAutofit/>
          </a:bodyPr>
          <a:lstStyle/>
          <a:p>
            <a:pPr eaLnBrk="1" hangingPunct="1"/>
            <a:r>
              <a:rPr lang="en-US" altLang="en-US" sz="2400" dirty="0">
                <a:latin typeface="Arial Narrow" panose="020B0606020202030204" pitchFamily="34" charset="0"/>
              </a:rPr>
              <a:t>Incubation period</a:t>
            </a:r>
          </a:p>
          <a:p>
            <a:pPr lvl="1" eaLnBrk="1" hangingPunct="1"/>
            <a:r>
              <a:rPr lang="en-US" altLang="en-US" dirty="0">
                <a:latin typeface="Arial Narrow" panose="020B0606020202030204" pitchFamily="34" charset="0"/>
              </a:rPr>
              <a:t>Month to years</a:t>
            </a:r>
          </a:p>
          <a:p>
            <a:pPr lvl="1" eaLnBrk="1" hangingPunct="1"/>
            <a:r>
              <a:rPr lang="en-US" altLang="en-US" dirty="0">
                <a:latin typeface="Arial Narrow" panose="020B0606020202030204" pitchFamily="34" charset="0"/>
              </a:rPr>
              <a:t>20 to 30 years documented for cysts that grow slowly and are not in a critical location</a:t>
            </a:r>
          </a:p>
          <a:p>
            <a:pPr marL="457200" lvl="1" indent="0" eaLnBrk="1" hangingPunct="1">
              <a:buNone/>
            </a:pPr>
            <a:endParaRPr lang="en-US" altLang="en-US" dirty="0">
              <a:latin typeface="Arial Narrow" panose="020B0606020202030204" pitchFamily="34" charset="0"/>
            </a:endParaRPr>
          </a:p>
          <a:p>
            <a:pPr eaLnBrk="1" hangingPunct="1"/>
            <a:r>
              <a:rPr lang="en-US" altLang="en-US" sz="2400" dirty="0">
                <a:latin typeface="Arial Narrow" panose="020B0606020202030204" pitchFamily="34" charset="0"/>
              </a:rPr>
              <a:t>Clinical signs</a:t>
            </a:r>
          </a:p>
          <a:p>
            <a:pPr lvl="1" eaLnBrk="1" hangingPunct="1"/>
            <a:r>
              <a:rPr lang="en-US" altLang="en-US" dirty="0">
                <a:latin typeface="Arial Narrow" panose="020B0606020202030204" pitchFamily="34" charset="0"/>
              </a:rPr>
              <a:t>Depend on size, number and location of </a:t>
            </a:r>
            <a:r>
              <a:rPr lang="en-US" altLang="en-US" dirty="0" err="1">
                <a:latin typeface="Arial Narrow" panose="020B0606020202030204" pitchFamily="34" charset="0"/>
              </a:rPr>
              <a:t>metacestodes</a:t>
            </a:r>
            <a:endParaRPr lang="en-US" altLang="en-US" dirty="0">
              <a:latin typeface="Arial Narrow" panose="020B0606020202030204" pitchFamily="34" charset="0"/>
            </a:endParaRPr>
          </a:p>
        </p:txBody>
      </p:sp>
      <p:sp>
        <p:nvSpPr>
          <p:cNvPr id="38916" name="Footer Placeholder 3"/>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a:solidFill>
                  <a:schemeClr val="bg1"/>
                </a:solidFill>
              </a:rPr>
              <a:t>Center for Food Security and Public Health, Iowa State University, 2012</a:t>
            </a:r>
          </a:p>
        </p:txBody>
      </p:sp>
    </p:spTree>
    <p:custDataLst>
      <p:tags r:id="rId1"/>
    </p:custDataLst>
    <p:extLst>
      <p:ext uri="{BB962C8B-B14F-4D97-AF65-F5344CB8AC3E}">
        <p14:creationId xmlns:p14="http://schemas.microsoft.com/office/powerpoint/2010/main" val="29677503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algn="ctr" eaLnBrk="1" hangingPunct="1"/>
            <a:r>
              <a:rPr lang="en-US" altLang="en-US" dirty="0">
                <a:latin typeface="Arial Narrow" panose="020B0606020202030204" pitchFamily="34" charset="0"/>
              </a:rPr>
              <a:t>Disease in Humans</a:t>
            </a:r>
            <a:endParaRPr lang="en-US" altLang="en-US" i="1" dirty="0">
              <a:latin typeface="Arial Narrow" panose="020B0606020202030204" pitchFamily="34" charset="0"/>
            </a:endParaRPr>
          </a:p>
        </p:txBody>
      </p:sp>
      <p:sp>
        <p:nvSpPr>
          <p:cNvPr id="39939" name="Content Placeholder 2"/>
          <p:cNvSpPr>
            <a:spLocks noGrp="1"/>
          </p:cNvSpPr>
          <p:nvPr>
            <p:ph idx="1"/>
          </p:nvPr>
        </p:nvSpPr>
        <p:spPr>
          <a:xfrm>
            <a:off x="216131" y="1825625"/>
            <a:ext cx="6134793" cy="4895850"/>
          </a:xfrm>
        </p:spPr>
        <p:txBody>
          <a:bodyPr/>
          <a:lstStyle/>
          <a:p>
            <a:pPr marL="0" indent="0">
              <a:buNone/>
            </a:pPr>
            <a:r>
              <a:rPr lang="en-US" altLang="en-US" sz="4400" i="1" dirty="0">
                <a:solidFill>
                  <a:prstClr val="black"/>
                </a:solidFill>
                <a:latin typeface="Arial Narrow" panose="020B0606020202030204" pitchFamily="34" charset="0"/>
              </a:rPr>
              <a:t>E. </a:t>
            </a:r>
            <a:r>
              <a:rPr lang="en-US" altLang="en-US" sz="4400" i="1" dirty="0" err="1">
                <a:solidFill>
                  <a:prstClr val="black"/>
                </a:solidFill>
                <a:latin typeface="Arial Narrow" panose="020B0606020202030204" pitchFamily="34" charset="0"/>
              </a:rPr>
              <a:t>granulosus</a:t>
            </a:r>
            <a:r>
              <a:rPr lang="en-US" altLang="en-US" sz="4400" i="1" dirty="0">
                <a:solidFill>
                  <a:prstClr val="black"/>
                </a:solidFill>
                <a:latin typeface="Arial Narrow" panose="020B0606020202030204" pitchFamily="34" charset="0"/>
              </a:rPr>
              <a:t> </a:t>
            </a:r>
            <a:r>
              <a:rPr lang="en-US" altLang="en-US" sz="4400" i="1" dirty="0" err="1">
                <a:solidFill>
                  <a:prstClr val="black"/>
                </a:solidFill>
                <a:latin typeface="Arial Narrow" panose="020B0606020202030204" pitchFamily="34" charset="0"/>
              </a:rPr>
              <a:t>s.l</a:t>
            </a:r>
            <a:r>
              <a:rPr lang="en-US" altLang="en-US" sz="4400" i="1" dirty="0">
                <a:solidFill>
                  <a:prstClr val="black"/>
                </a:solidFill>
                <a:latin typeface="Arial Narrow" panose="020B0606020202030204" pitchFamily="34" charset="0"/>
              </a:rPr>
              <a:t>.</a:t>
            </a:r>
          </a:p>
          <a:p>
            <a:pPr marL="0" indent="0">
              <a:buNone/>
            </a:pPr>
            <a:endParaRPr lang="en-US" altLang="en-US" sz="4400" i="1" dirty="0">
              <a:solidFill>
                <a:prstClr val="black"/>
              </a:solidFill>
              <a:latin typeface="Arial Narrow" panose="020B0606020202030204" pitchFamily="34" charset="0"/>
            </a:endParaRPr>
          </a:p>
          <a:p>
            <a:r>
              <a:rPr lang="en-US" altLang="en-US" dirty="0">
                <a:latin typeface="Arial Narrow" panose="020B0606020202030204" pitchFamily="34" charset="0"/>
              </a:rPr>
              <a:t>May be asymptomatic</a:t>
            </a:r>
          </a:p>
          <a:p>
            <a:pPr eaLnBrk="1" hangingPunct="1"/>
            <a:r>
              <a:rPr lang="en-US" altLang="en-US" dirty="0">
                <a:latin typeface="Arial Narrow" panose="020B0606020202030204" pitchFamily="34" charset="0"/>
              </a:rPr>
              <a:t>Usually one cyst present</a:t>
            </a:r>
          </a:p>
          <a:p>
            <a:pPr eaLnBrk="1" hangingPunct="1"/>
            <a:r>
              <a:rPr lang="en-US" altLang="en-US" dirty="0">
                <a:latin typeface="Arial Narrow" panose="020B0606020202030204" pitchFamily="34" charset="0"/>
              </a:rPr>
              <a:t>Cyst location</a:t>
            </a:r>
          </a:p>
          <a:p>
            <a:pPr lvl="1" eaLnBrk="1" hangingPunct="1"/>
            <a:r>
              <a:rPr lang="en-US" altLang="en-US" dirty="0">
                <a:latin typeface="Arial Narrow" panose="020B0606020202030204" pitchFamily="34" charset="0"/>
              </a:rPr>
              <a:t>60 to 70% in liver</a:t>
            </a:r>
          </a:p>
          <a:p>
            <a:pPr lvl="1" eaLnBrk="1" hangingPunct="1"/>
            <a:r>
              <a:rPr lang="en-US" altLang="en-US" dirty="0">
                <a:latin typeface="Arial Narrow" panose="020B0606020202030204" pitchFamily="34" charset="0"/>
              </a:rPr>
              <a:t>20 to 25% in lungs</a:t>
            </a:r>
          </a:p>
          <a:p>
            <a:pPr eaLnBrk="1" hangingPunct="1"/>
            <a:r>
              <a:rPr lang="en-US" altLang="en-US" dirty="0">
                <a:latin typeface="Arial Narrow" panose="020B0606020202030204" pitchFamily="34" charset="0"/>
              </a:rPr>
              <a:t>Symptoms dependent on cyst location</a:t>
            </a:r>
          </a:p>
        </p:txBody>
      </p:sp>
      <p:sp>
        <p:nvSpPr>
          <p:cNvPr id="39940" name="Footer Placeholder 3"/>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a:solidFill>
                  <a:schemeClr val="bg1"/>
                </a:solidFill>
              </a:rPr>
              <a:t>Center for Food Security and Public Health, Iowa State University, 2012</a:t>
            </a:r>
          </a:p>
        </p:txBody>
      </p:sp>
      <p:sp>
        <p:nvSpPr>
          <p:cNvPr id="5" name="Content Placeholder 2"/>
          <p:cNvSpPr txBox="1">
            <a:spLocks/>
          </p:cNvSpPr>
          <p:nvPr/>
        </p:nvSpPr>
        <p:spPr>
          <a:xfrm>
            <a:off x="6733308" y="1825625"/>
            <a:ext cx="5336772" cy="48958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US" sz="4400" i="1" dirty="0">
                <a:solidFill>
                  <a:prstClr val="black"/>
                </a:solidFill>
                <a:latin typeface="Arial Narrow" panose="020B0606020202030204" pitchFamily="34" charset="0"/>
              </a:rPr>
              <a:t>E. </a:t>
            </a:r>
            <a:r>
              <a:rPr lang="en-US" altLang="en-US" sz="4400" i="1" dirty="0" err="1">
                <a:solidFill>
                  <a:prstClr val="black"/>
                </a:solidFill>
                <a:latin typeface="Arial Narrow" panose="020B0606020202030204" pitchFamily="34" charset="0"/>
              </a:rPr>
              <a:t>multilocularis</a:t>
            </a:r>
            <a:endParaRPr lang="en-US" altLang="en-US" sz="4400" i="1" dirty="0">
              <a:solidFill>
                <a:prstClr val="black"/>
              </a:solidFill>
              <a:latin typeface="Arial Narrow" panose="020B0606020202030204" pitchFamily="34" charset="0"/>
            </a:endParaRPr>
          </a:p>
          <a:p>
            <a:endParaRPr lang="en-US" altLang="en-US" sz="4400" i="1" dirty="0">
              <a:solidFill>
                <a:prstClr val="black"/>
              </a:solidFill>
              <a:latin typeface="Arial Narrow" panose="020B0606020202030204" pitchFamily="34" charset="0"/>
            </a:endParaRPr>
          </a:p>
          <a:p>
            <a:r>
              <a:rPr lang="en-US" altLang="en-US" dirty="0">
                <a:latin typeface="Arial Narrow" panose="020B0606020202030204" pitchFamily="34" charset="0"/>
              </a:rPr>
              <a:t>Cysts usually found in liver</a:t>
            </a:r>
          </a:p>
          <a:p>
            <a:r>
              <a:rPr lang="en-US" altLang="en-US" dirty="0">
                <a:latin typeface="Arial Narrow" panose="020B0606020202030204" pitchFamily="34" charset="0"/>
              </a:rPr>
              <a:t>Cysts not enclosed within  membrane</a:t>
            </a:r>
          </a:p>
          <a:p>
            <a:pPr lvl="1"/>
            <a:r>
              <a:rPr lang="en-US" altLang="en-US" dirty="0">
                <a:latin typeface="Arial Narrow" panose="020B0606020202030204" pitchFamily="34" charset="0"/>
              </a:rPr>
              <a:t>Invade surrounding tissues</a:t>
            </a:r>
          </a:p>
          <a:p>
            <a:pPr lvl="1"/>
            <a:r>
              <a:rPr lang="en-US" altLang="en-US" dirty="0">
                <a:latin typeface="Arial Narrow" panose="020B0606020202030204" pitchFamily="34" charset="0"/>
              </a:rPr>
              <a:t>Disease is progressive and malignant</a:t>
            </a:r>
          </a:p>
          <a:p>
            <a:r>
              <a:rPr lang="en-US" altLang="en-US" dirty="0">
                <a:latin typeface="Arial Narrow" panose="020B0606020202030204" pitchFamily="34" charset="0"/>
              </a:rPr>
              <a:t>May be asymptomatic                                       if cyst dies early in                                 development</a:t>
            </a:r>
          </a:p>
        </p:txBody>
      </p:sp>
    </p:spTree>
    <p:custDataLst>
      <p:tags r:id="rId1"/>
    </p:custDataLst>
    <p:extLst>
      <p:ext uri="{BB962C8B-B14F-4D97-AF65-F5344CB8AC3E}">
        <p14:creationId xmlns:p14="http://schemas.microsoft.com/office/powerpoint/2010/main" val="40993575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en-US" altLang="en-US" dirty="0">
                <a:latin typeface="Arial Narrow" panose="020B0606020202030204" pitchFamily="34" charset="0"/>
              </a:rPr>
              <a:t>Disease in Humans: </a:t>
            </a:r>
            <a:r>
              <a:rPr lang="en-US" altLang="en-US" i="1" dirty="0">
                <a:latin typeface="Arial Narrow" panose="020B0606020202030204" pitchFamily="34" charset="0"/>
              </a:rPr>
              <a:t>E. </a:t>
            </a:r>
            <a:r>
              <a:rPr lang="en-US" altLang="en-US" i="1" dirty="0" err="1">
                <a:latin typeface="Arial Narrow" panose="020B0606020202030204" pitchFamily="34" charset="0"/>
              </a:rPr>
              <a:t>vogeli</a:t>
            </a:r>
            <a:r>
              <a:rPr lang="en-US" altLang="en-US" i="1" dirty="0">
                <a:latin typeface="Arial Narrow" panose="020B0606020202030204" pitchFamily="34" charset="0"/>
              </a:rPr>
              <a:t>, E. </a:t>
            </a:r>
            <a:r>
              <a:rPr lang="en-US" altLang="en-US" i="1" dirty="0" err="1">
                <a:latin typeface="Arial Narrow" panose="020B0606020202030204" pitchFamily="34" charset="0"/>
              </a:rPr>
              <a:t>oligarthrus</a:t>
            </a:r>
            <a:endParaRPr lang="en-US" altLang="en-US" dirty="0">
              <a:latin typeface="Arial Narrow" panose="020B0606020202030204" pitchFamily="34" charset="0"/>
            </a:endParaRPr>
          </a:p>
        </p:txBody>
      </p:sp>
      <p:sp>
        <p:nvSpPr>
          <p:cNvPr id="41987" name="Content Placeholder 2"/>
          <p:cNvSpPr>
            <a:spLocks noGrp="1"/>
          </p:cNvSpPr>
          <p:nvPr>
            <p:ph idx="1"/>
          </p:nvPr>
        </p:nvSpPr>
        <p:spPr/>
        <p:txBody>
          <a:bodyPr/>
          <a:lstStyle/>
          <a:p>
            <a:pPr eaLnBrk="1" hangingPunct="1"/>
            <a:r>
              <a:rPr lang="en-US" altLang="en-US" dirty="0">
                <a:latin typeface="Arial Narrow" panose="020B0606020202030204" pitchFamily="34" charset="0"/>
              </a:rPr>
              <a:t>Cysts usually originate in liver</a:t>
            </a:r>
          </a:p>
          <a:p>
            <a:pPr lvl="1" eaLnBrk="1" hangingPunct="1"/>
            <a:r>
              <a:rPr lang="en-US" altLang="en-US" dirty="0">
                <a:latin typeface="Arial Narrow" panose="020B0606020202030204" pitchFamily="34" charset="0"/>
              </a:rPr>
              <a:t>Can spread to nearby organs/tissues</a:t>
            </a:r>
          </a:p>
          <a:p>
            <a:pPr eaLnBrk="1" hangingPunct="1"/>
            <a:r>
              <a:rPr lang="en-US" altLang="en-US" dirty="0">
                <a:latin typeface="Arial Narrow" panose="020B0606020202030204" pitchFamily="34" charset="0"/>
              </a:rPr>
              <a:t>Symptoms dependent on cyst location</a:t>
            </a:r>
          </a:p>
        </p:txBody>
      </p:sp>
      <p:sp>
        <p:nvSpPr>
          <p:cNvPr id="41988" name="Footer Placeholder 3"/>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a:solidFill>
                  <a:schemeClr val="bg1"/>
                </a:solidFill>
              </a:rPr>
              <a:t>Center for Food Security and Public Health, Iowa State University, 2012</a:t>
            </a:r>
          </a:p>
        </p:txBody>
      </p:sp>
    </p:spTree>
    <p:custDataLst>
      <p:tags r:id="rId1"/>
    </p:custDataLst>
    <p:extLst>
      <p:ext uri="{BB962C8B-B14F-4D97-AF65-F5344CB8AC3E}">
        <p14:creationId xmlns:p14="http://schemas.microsoft.com/office/powerpoint/2010/main" val="23997730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Content Placeholder 2"/>
          <p:cNvSpPr>
            <a:spLocks noGrp="1"/>
          </p:cNvSpPr>
          <p:nvPr>
            <p:ph idx="1"/>
          </p:nvPr>
        </p:nvSpPr>
        <p:spPr>
          <a:xfrm>
            <a:off x="189807" y="0"/>
            <a:ext cx="5030585" cy="6210214"/>
          </a:xfrm>
        </p:spPr>
        <p:txBody>
          <a:bodyPr/>
          <a:lstStyle/>
          <a:p>
            <a:pPr marL="0" indent="0">
              <a:buNone/>
            </a:pPr>
            <a:r>
              <a:rPr lang="en-US" altLang="en-US" dirty="0">
                <a:latin typeface="Arial Narrow" panose="020B0606020202030204" pitchFamily="34" charset="0"/>
              </a:rPr>
              <a:t>Diagnosis</a:t>
            </a:r>
          </a:p>
          <a:p>
            <a:pPr marL="0" indent="0">
              <a:buNone/>
            </a:pPr>
            <a:endParaRPr lang="en-US" altLang="en-US" dirty="0">
              <a:latin typeface="Arial Narrow" panose="020B0606020202030204" pitchFamily="34" charset="0"/>
            </a:endParaRPr>
          </a:p>
          <a:p>
            <a:r>
              <a:rPr lang="en-US" altLang="en-US" dirty="0">
                <a:latin typeface="Arial Narrow" panose="020B0606020202030204" pitchFamily="34" charset="0"/>
              </a:rPr>
              <a:t>Imaging techniques</a:t>
            </a:r>
          </a:p>
          <a:p>
            <a:pPr lvl="1" eaLnBrk="1" hangingPunct="1"/>
            <a:r>
              <a:rPr lang="en-US" altLang="en-US" dirty="0">
                <a:latin typeface="Arial Narrow" panose="020B0606020202030204" pitchFamily="34" charset="0"/>
              </a:rPr>
              <a:t>Ultrasound, radiology, MRI, CT</a:t>
            </a:r>
          </a:p>
          <a:p>
            <a:pPr eaLnBrk="1" hangingPunct="1"/>
            <a:r>
              <a:rPr lang="en-US" altLang="en-US" dirty="0">
                <a:latin typeface="Arial Narrow" panose="020B0606020202030204" pitchFamily="34" charset="0"/>
              </a:rPr>
              <a:t>Serology</a:t>
            </a:r>
          </a:p>
          <a:p>
            <a:pPr eaLnBrk="1" hangingPunct="1"/>
            <a:r>
              <a:rPr lang="en-US" altLang="en-US" dirty="0">
                <a:latin typeface="Arial Narrow" panose="020B0606020202030204" pitchFamily="34" charset="0"/>
              </a:rPr>
              <a:t>Biopsy</a:t>
            </a:r>
          </a:p>
          <a:p>
            <a:pPr eaLnBrk="1" hangingPunct="1"/>
            <a:r>
              <a:rPr lang="en-US" altLang="en-US" dirty="0">
                <a:latin typeface="Arial Narrow" panose="020B0606020202030204" pitchFamily="34" charset="0"/>
              </a:rPr>
              <a:t>Detection of </a:t>
            </a:r>
            <a:r>
              <a:rPr lang="en-US" altLang="en-US" dirty="0" err="1">
                <a:latin typeface="Arial Narrow" panose="020B0606020202030204" pitchFamily="34" charset="0"/>
              </a:rPr>
              <a:t>protoscolices</a:t>
            </a:r>
            <a:endParaRPr lang="en-US" altLang="en-US" dirty="0">
              <a:latin typeface="Arial Narrow" panose="020B0606020202030204" pitchFamily="34" charset="0"/>
            </a:endParaRPr>
          </a:p>
          <a:p>
            <a:pPr lvl="1" eaLnBrk="1" hangingPunct="1"/>
            <a:r>
              <a:rPr lang="en-US" altLang="en-US" dirty="0">
                <a:latin typeface="Arial Narrow" panose="020B0606020202030204" pitchFamily="34" charset="0"/>
              </a:rPr>
              <a:t>Cyst fluid, sputum</a:t>
            </a:r>
          </a:p>
          <a:p>
            <a:pPr eaLnBrk="1" hangingPunct="1"/>
            <a:r>
              <a:rPr lang="en-US" altLang="en-US" dirty="0">
                <a:latin typeface="Arial Narrow" panose="020B0606020202030204" pitchFamily="34" charset="0"/>
              </a:rPr>
              <a:t>PCR</a:t>
            </a:r>
          </a:p>
        </p:txBody>
      </p:sp>
      <p:sp>
        <p:nvSpPr>
          <p:cNvPr id="43012" name="Footer Placeholder 3"/>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a:solidFill>
                  <a:schemeClr val="bg1"/>
                </a:solidFill>
              </a:rPr>
              <a:t>Center for Food Security and Public Health, Iowa State University, 2012</a:t>
            </a:r>
          </a:p>
        </p:txBody>
      </p:sp>
      <p:sp>
        <p:nvSpPr>
          <p:cNvPr id="6" name="Content Placeholder 2"/>
          <p:cNvSpPr txBox="1">
            <a:spLocks/>
          </p:cNvSpPr>
          <p:nvPr/>
        </p:nvSpPr>
        <p:spPr>
          <a:xfrm>
            <a:off x="6096000" y="0"/>
            <a:ext cx="6192982" cy="54953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US" dirty="0">
                <a:latin typeface="Arial Narrow" panose="020B0606020202030204" pitchFamily="34" charset="0"/>
              </a:rPr>
              <a:t>Treatment </a:t>
            </a:r>
          </a:p>
          <a:p>
            <a:pPr marL="0" indent="0">
              <a:buNone/>
            </a:pPr>
            <a:endParaRPr lang="en-US" altLang="en-US" dirty="0">
              <a:latin typeface="Arial Narrow" panose="020B0606020202030204" pitchFamily="34" charset="0"/>
            </a:endParaRPr>
          </a:p>
          <a:p>
            <a:r>
              <a:rPr lang="en-US" altLang="en-US" dirty="0">
                <a:latin typeface="Arial Narrow" panose="020B0606020202030204" pitchFamily="34" charset="0"/>
              </a:rPr>
              <a:t>Surgical removal of cysts</a:t>
            </a:r>
          </a:p>
          <a:p>
            <a:pPr lvl="1"/>
            <a:r>
              <a:rPr lang="en-US" altLang="en-US" dirty="0">
                <a:latin typeface="Arial Narrow" panose="020B0606020202030204" pitchFamily="34" charset="0"/>
              </a:rPr>
              <a:t>May not be possible to remove entire cyst depending on size and location</a:t>
            </a:r>
          </a:p>
          <a:p>
            <a:r>
              <a:rPr lang="en-US" altLang="en-US" dirty="0">
                <a:latin typeface="Arial Narrow" panose="020B0606020202030204" pitchFamily="34" charset="0"/>
              </a:rPr>
              <a:t>Anti-</a:t>
            </a:r>
            <a:r>
              <a:rPr lang="en-US" altLang="en-US" dirty="0" err="1">
                <a:latin typeface="Arial Narrow" panose="020B0606020202030204" pitchFamily="34" charset="0"/>
              </a:rPr>
              <a:t>parasitics</a:t>
            </a:r>
            <a:r>
              <a:rPr lang="en-US" altLang="en-US" dirty="0">
                <a:latin typeface="Arial Narrow" panose="020B0606020202030204" pitchFamily="34" charset="0"/>
              </a:rPr>
              <a:t>: </a:t>
            </a:r>
            <a:r>
              <a:rPr lang="en-US" altLang="en-US" dirty="0" err="1">
                <a:latin typeface="Arial Narrow" panose="020B0606020202030204" pitchFamily="34" charset="0"/>
              </a:rPr>
              <a:t>Albendazole</a:t>
            </a:r>
            <a:endParaRPr lang="en-US" altLang="en-US" dirty="0">
              <a:latin typeface="Arial Narrow" panose="020B0606020202030204" pitchFamily="34" charset="0"/>
            </a:endParaRPr>
          </a:p>
          <a:p>
            <a:r>
              <a:rPr lang="en-US" altLang="en-US" dirty="0">
                <a:latin typeface="Arial Narrow" panose="020B0606020202030204" pitchFamily="34" charset="0"/>
              </a:rPr>
              <a:t>Liver transplant</a:t>
            </a:r>
          </a:p>
        </p:txBody>
      </p:sp>
    </p:spTree>
    <p:custDataLst>
      <p:tags r:id="rId1"/>
    </p:custDataLst>
    <p:extLst>
      <p:ext uri="{BB962C8B-B14F-4D97-AF65-F5344CB8AC3E}">
        <p14:creationId xmlns:p14="http://schemas.microsoft.com/office/powerpoint/2010/main" val="9599925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1519844" y="0"/>
            <a:ext cx="10515600" cy="1325563"/>
          </a:xfrm>
        </p:spPr>
        <p:txBody>
          <a:bodyPr/>
          <a:lstStyle/>
          <a:p>
            <a:pPr algn="ctr" eaLnBrk="1" hangingPunct="1"/>
            <a:r>
              <a:rPr lang="en-US" altLang="en-US" dirty="0">
                <a:latin typeface="Arial Narrow" panose="020B0606020202030204" pitchFamily="34" charset="0"/>
              </a:rPr>
              <a:t>Prevention in Humans</a:t>
            </a:r>
          </a:p>
        </p:txBody>
      </p:sp>
      <p:sp>
        <p:nvSpPr>
          <p:cNvPr id="56323" name="Content Placeholder 2"/>
          <p:cNvSpPr>
            <a:spLocks noGrp="1"/>
          </p:cNvSpPr>
          <p:nvPr>
            <p:ph idx="1"/>
          </p:nvPr>
        </p:nvSpPr>
        <p:spPr>
          <a:xfrm>
            <a:off x="640080" y="1325564"/>
            <a:ext cx="11084559" cy="5395912"/>
          </a:xfrm>
        </p:spPr>
        <p:txBody>
          <a:bodyPr/>
          <a:lstStyle/>
          <a:p>
            <a:pPr eaLnBrk="1" hangingPunct="1"/>
            <a:r>
              <a:rPr lang="en-US" altLang="en-US" dirty="0">
                <a:latin typeface="Arial Narrow" panose="020B0606020202030204" pitchFamily="34" charset="0"/>
              </a:rPr>
              <a:t>Control </a:t>
            </a:r>
            <a:r>
              <a:rPr lang="en-US" altLang="en-US" dirty="0" err="1">
                <a:latin typeface="Arial Narrow" panose="020B0606020202030204" pitchFamily="34" charset="0"/>
              </a:rPr>
              <a:t>echinococcosis</a:t>
            </a:r>
            <a:r>
              <a:rPr lang="en-US" altLang="en-US" dirty="0">
                <a:latin typeface="Arial Narrow" panose="020B0606020202030204" pitchFamily="34" charset="0"/>
              </a:rPr>
              <a:t> in domestic animals</a:t>
            </a:r>
          </a:p>
          <a:p>
            <a:pPr lvl="1" eaLnBrk="1" hangingPunct="1"/>
            <a:r>
              <a:rPr lang="en-US" altLang="en-US" dirty="0">
                <a:latin typeface="Arial Narrow" panose="020B0606020202030204" pitchFamily="34" charset="0"/>
              </a:rPr>
              <a:t>Don’t feed livestock entrails to dogs</a:t>
            </a:r>
          </a:p>
          <a:p>
            <a:pPr lvl="1" eaLnBrk="1" hangingPunct="1"/>
            <a:r>
              <a:rPr lang="en-US" altLang="en-US" dirty="0">
                <a:latin typeface="Arial Narrow" panose="020B0606020202030204" pitchFamily="34" charset="0"/>
              </a:rPr>
              <a:t>Don’t allow dogs and cats to hunt</a:t>
            </a:r>
          </a:p>
          <a:p>
            <a:pPr lvl="1" eaLnBrk="1" hangingPunct="1"/>
            <a:r>
              <a:rPr lang="en-US" altLang="en-US" dirty="0">
                <a:latin typeface="Arial Narrow" panose="020B0606020202030204" pitchFamily="34" charset="0"/>
              </a:rPr>
              <a:t>Regularly test and/or treat animals allowed outside</a:t>
            </a:r>
          </a:p>
          <a:p>
            <a:pPr lvl="1" eaLnBrk="1" hangingPunct="1"/>
            <a:endParaRPr lang="en-US" altLang="en-US" dirty="0">
              <a:latin typeface="Arial Narrow" panose="020B0606020202030204" pitchFamily="34" charset="0"/>
            </a:endParaRPr>
          </a:p>
          <a:p>
            <a:r>
              <a:rPr lang="en-US" altLang="en-US" dirty="0">
                <a:latin typeface="Arial Narrow" panose="020B0606020202030204" pitchFamily="34" charset="0"/>
              </a:rPr>
              <a:t>Minimize risk of egg ingestion</a:t>
            </a:r>
          </a:p>
          <a:p>
            <a:pPr lvl="1"/>
            <a:r>
              <a:rPr lang="en-US" altLang="en-US" dirty="0">
                <a:latin typeface="Arial Narrow" panose="020B0606020202030204" pitchFamily="34" charset="0"/>
              </a:rPr>
              <a:t>Wash fruits and vegetables</a:t>
            </a:r>
          </a:p>
          <a:p>
            <a:pPr lvl="1"/>
            <a:r>
              <a:rPr lang="en-US" altLang="en-US" dirty="0">
                <a:latin typeface="Arial Narrow" panose="020B0606020202030204" pitchFamily="34" charset="0"/>
              </a:rPr>
              <a:t>Wash hands frequently</a:t>
            </a:r>
          </a:p>
          <a:p>
            <a:pPr lvl="1"/>
            <a:r>
              <a:rPr lang="en-US" altLang="en-US" dirty="0">
                <a:latin typeface="Arial Narrow" panose="020B0606020202030204" pitchFamily="34" charset="0"/>
              </a:rPr>
              <a:t>Avoid untreated water sources</a:t>
            </a:r>
          </a:p>
          <a:p>
            <a:pPr lvl="1"/>
            <a:r>
              <a:rPr lang="en-US" altLang="en-US" dirty="0">
                <a:latin typeface="Arial Narrow" panose="020B0606020202030204" pitchFamily="34" charset="0"/>
              </a:rPr>
              <a:t>Do not handle wild carnivores or their carcasses</a:t>
            </a:r>
          </a:p>
          <a:p>
            <a:pPr lvl="1"/>
            <a:r>
              <a:rPr lang="en-US" altLang="en-US" dirty="0">
                <a:latin typeface="Arial Narrow" panose="020B0606020202030204" pitchFamily="34" charset="0"/>
              </a:rPr>
              <a:t>Thoroughly cook meat  before eating</a:t>
            </a:r>
          </a:p>
          <a:p>
            <a:pPr lvl="1" eaLnBrk="1" hangingPunct="1"/>
            <a:endParaRPr lang="en-US" altLang="en-US" dirty="0">
              <a:latin typeface="Arial Narrow" panose="020B0606020202030204" pitchFamily="34" charset="0"/>
            </a:endParaRPr>
          </a:p>
        </p:txBody>
      </p:sp>
      <p:sp>
        <p:nvSpPr>
          <p:cNvPr id="56324" name="Footer Placeholder 3"/>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a:solidFill>
                  <a:schemeClr val="bg1"/>
                </a:solidFill>
              </a:rPr>
              <a:t>Center for Food Security and Public Health, Iowa State University, 2012</a:t>
            </a:r>
          </a:p>
        </p:txBody>
      </p:sp>
      <p:sp>
        <p:nvSpPr>
          <p:cNvPr id="2" name="Rectangle 1"/>
          <p:cNvSpPr/>
          <p:nvPr/>
        </p:nvSpPr>
        <p:spPr>
          <a:xfrm>
            <a:off x="6777644" y="4101963"/>
            <a:ext cx="5414356" cy="2308324"/>
          </a:xfrm>
          <a:prstGeom prst="rect">
            <a:avLst/>
          </a:prstGeom>
        </p:spPr>
        <p:txBody>
          <a:bodyPr wrap="square">
            <a:spAutoFit/>
          </a:bodyPr>
          <a:lstStyle/>
          <a:p>
            <a:pPr marL="342900" indent="-342900">
              <a:buFont typeface="Arial" panose="020B0604020202020204" pitchFamily="34" charset="0"/>
              <a:buChar char="•"/>
            </a:pPr>
            <a:r>
              <a:rPr lang="en-US" altLang="en-US" sz="2400" b="1" dirty="0">
                <a:latin typeface="Arial Narrow" panose="020B0606020202030204" pitchFamily="34" charset="0"/>
              </a:rPr>
              <a:t>Wear personal protective equipment</a:t>
            </a:r>
          </a:p>
          <a:p>
            <a:pPr marL="342900" indent="-342900">
              <a:buFont typeface="Arial" panose="020B0604020202020204" pitchFamily="34" charset="0"/>
              <a:buChar char="•"/>
            </a:pPr>
            <a:r>
              <a:rPr lang="en-US" altLang="en-US" sz="2400" b="1" dirty="0">
                <a:latin typeface="Arial Narrow" panose="020B0606020202030204" pitchFamily="34" charset="0"/>
              </a:rPr>
              <a:t>Regular surveillance</a:t>
            </a:r>
          </a:p>
          <a:p>
            <a:pPr lvl="1"/>
            <a:r>
              <a:rPr lang="en-US" altLang="en-US" sz="2400" dirty="0">
                <a:latin typeface="Arial Narrow" panose="020B0606020202030204" pitchFamily="34" charset="0"/>
              </a:rPr>
              <a:t>Laboratory personnel</a:t>
            </a:r>
          </a:p>
          <a:p>
            <a:pPr lvl="1"/>
            <a:r>
              <a:rPr lang="en-US" altLang="en-US" sz="2400" dirty="0">
                <a:latin typeface="Arial Narrow" panose="020B0606020202030204" pitchFamily="34" charset="0"/>
              </a:rPr>
              <a:t>Children exposed to feces of infected animals</a:t>
            </a:r>
          </a:p>
          <a:p>
            <a:pPr marL="342900" indent="-342900">
              <a:buFont typeface="Arial" panose="020B0604020202020204" pitchFamily="34" charset="0"/>
              <a:buChar char="•"/>
            </a:pPr>
            <a:r>
              <a:rPr lang="en-US" altLang="en-US" sz="2400" b="1" dirty="0">
                <a:latin typeface="Arial Narrow" panose="020B0606020202030204" pitchFamily="34" charset="0"/>
              </a:rPr>
              <a:t>No vaccine</a:t>
            </a:r>
          </a:p>
        </p:txBody>
      </p:sp>
    </p:spTree>
    <p:custDataLst>
      <p:tags r:id="rId1"/>
    </p:custDataLst>
    <p:extLst>
      <p:ext uri="{BB962C8B-B14F-4D97-AF65-F5344CB8AC3E}">
        <p14:creationId xmlns:p14="http://schemas.microsoft.com/office/powerpoint/2010/main" val="6947864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0" y="0"/>
            <a:ext cx="10515600" cy="1325563"/>
          </a:xfrm>
        </p:spPr>
        <p:txBody>
          <a:bodyPr>
            <a:normAutofit/>
          </a:bodyPr>
          <a:lstStyle/>
          <a:p>
            <a:pPr algn="ctr" eaLnBrk="1" hangingPunct="1"/>
            <a:r>
              <a:rPr lang="en-US" altLang="en-US" dirty="0">
                <a:latin typeface="Arial Narrow" panose="020B0606020202030204" pitchFamily="34" charset="0"/>
              </a:rPr>
              <a:t>Prevention in Animals</a:t>
            </a:r>
          </a:p>
        </p:txBody>
      </p:sp>
      <p:sp>
        <p:nvSpPr>
          <p:cNvPr id="59395" name="Content Placeholder 2"/>
          <p:cNvSpPr>
            <a:spLocks noGrp="1"/>
          </p:cNvSpPr>
          <p:nvPr>
            <p:ph idx="1"/>
          </p:nvPr>
        </p:nvSpPr>
        <p:spPr>
          <a:xfrm>
            <a:off x="1737360" y="1843723"/>
            <a:ext cx="7091680" cy="4351338"/>
          </a:xfrm>
        </p:spPr>
        <p:txBody>
          <a:bodyPr/>
          <a:lstStyle/>
          <a:p>
            <a:pPr eaLnBrk="1" hangingPunct="1"/>
            <a:r>
              <a:rPr lang="en-US" altLang="en-US" dirty="0">
                <a:latin typeface="Arial Narrow" panose="020B0606020202030204" pitchFamily="34" charset="0"/>
              </a:rPr>
              <a:t>Regular surveillance</a:t>
            </a:r>
          </a:p>
          <a:p>
            <a:pPr eaLnBrk="1" hangingPunct="1"/>
            <a:r>
              <a:rPr lang="en-US" altLang="en-US" dirty="0">
                <a:latin typeface="Arial Narrow" panose="020B0606020202030204" pitchFamily="34" charset="0"/>
              </a:rPr>
              <a:t>Treat infected animals (dogs)</a:t>
            </a:r>
          </a:p>
          <a:p>
            <a:pPr lvl="1" eaLnBrk="1" hangingPunct="1"/>
            <a:r>
              <a:rPr lang="en-US" altLang="en-US" dirty="0" err="1">
                <a:latin typeface="Arial Narrow" panose="020B0606020202030204" pitchFamily="34" charset="0"/>
              </a:rPr>
              <a:t>Praziquantel</a:t>
            </a:r>
            <a:endParaRPr lang="en-US" altLang="en-US" dirty="0">
              <a:latin typeface="Arial Narrow" panose="020B0606020202030204" pitchFamily="34" charset="0"/>
            </a:endParaRPr>
          </a:p>
          <a:p>
            <a:pPr lvl="1" eaLnBrk="1" hangingPunct="1"/>
            <a:r>
              <a:rPr lang="en-US" altLang="en-US" dirty="0">
                <a:latin typeface="Arial Narrow" panose="020B0606020202030204" pitchFamily="34" charset="0"/>
              </a:rPr>
              <a:t>Multiple doses required</a:t>
            </a:r>
          </a:p>
          <a:p>
            <a:pPr eaLnBrk="1" hangingPunct="1"/>
            <a:r>
              <a:rPr lang="en-US" altLang="en-US" dirty="0">
                <a:latin typeface="Arial Narrow" panose="020B0606020202030204" pitchFamily="34" charset="0"/>
              </a:rPr>
              <a:t>Vaccination</a:t>
            </a:r>
          </a:p>
          <a:p>
            <a:pPr lvl="1" eaLnBrk="1" hangingPunct="1"/>
            <a:r>
              <a:rPr lang="en-US" altLang="en-US" dirty="0">
                <a:latin typeface="Arial Narrow" panose="020B0606020202030204" pitchFamily="34" charset="0"/>
              </a:rPr>
              <a:t>Recombinant </a:t>
            </a:r>
          </a:p>
          <a:p>
            <a:pPr eaLnBrk="1" hangingPunct="1"/>
            <a:endParaRPr lang="en-US" altLang="en-US" dirty="0"/>
          </a:p>
        </p:txBody>
      </p:sp>
      <p:sp>
        <p:nvSpPr>
          <p:cNvPr id="59396" name="Footer Placeholder 3"/>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a:solidFill>
                  <a:schemeClr val="bg1"/>
                </a:solidFill>
              </a:rPr>
              <a:t>Center for Food Security and Public Health, Iowa State University, 2012</a:t>
            </a:r>
          </a:p>
        </p:txBody>
      </p:sp>
    </p:spTree>
    <p:custDataLst>
      <p:tags r:id="rId1"/>
    </p:custDataLst>
    <p:extLst>
      <p:ext uri="{BB962C8B-B14F-4D97-AF65-F5344CB8AC3E}">
        <p14:creationId xmlns:p14="http://schemas.microsoft.com/office/powerpoint/2010/main" val="3620069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p:spPr>
        <p:txBody>
          <a:bodyPr/>
          <a:lstStyle/>
          <a:p>
            <a:r>
              <a:rPr lang="en-US" dirty="0">
                <a:solidFill>
                  <a:schemeClr val="bg1"/>
                </a:solidFill>
              </a:rPr>
              <a:t>Morphology</a:t>
            </a:r>
          </a:p>
        </p:txBody>
      </p:sp>
      <p:sp>
        <p:nvSpPr>
          <p:cNvPr id="3" name="Content Placeholder 2"/>
          <p:cNvSpPr>
            <a:spLocks noGrp="1"/>
          </p:cNvSpPr>
          <p:nvPr>
            <p:ph idx="1"/>
          </p:nvPr>
        </p:nvSpPr>
        <p:spPr/>
        <p:txBody>
          <a:bodyPr/>
          <a:lstStyle/>
          <a:p>
            <a:r>
              <a:rPr lang="en-US" dirty="0"/>
              <a:t>Have two main parts: </a:t>
            </a:r>
          </a:p>
          <a:p>
            <a:endParaRPr lang="en-US" dirty="0"/>
          </a:p>
          <a:p>
            <a:r>
              <a:rPr lang="en-US" dirty="0"/>
              <a:t>a) Head (</a:t>
            </a:r>
            <a:r>
              <a:rPr lang="en-US" dirty="0" err="1"/>
              <a:t>scolex</a:t>
            </a:r>
            <a:r>
              <a:rPr lang="en-US" dirty="0"/>
              <a:t>) </a:t>
            </a:r>
          </a:p>
          <a:p>
            <a:endParaRPr lang="en-US" dirty="0"/>
          </a:p>
          <a:p>
            <a:r>
              <a:rPr lang="en-US" dirty="0"/>
              <a:t>b) Flat body with segments: immature </a:t>
            </a:r>
            <a:r>
              <a:rPr lang="en-US" dirty="0" err="1"/>
              <a:t>proglottids</a:t>
            </a:r>
            <a:r>
              <a:rPr lang="en-US" dirty="0"/>
              <a:t> and mature/Gravid </a:t>
            </a:r>
            <a:r>
              <a:rPr lang="en-US" dirty="0" err="1"/>
              <a:t>proglottids</a:t>
            </a:r>
            <a:endParaRPr lang="en-US" dirty="0"/>
          </a:p>
        </p:txBody>
      </p:sp>
    </p:spTree>
    <p:custDataLst>
      <p:tags r:id="rId1"/>
    </p:custDataLst>
    <p:extLst>
      <p:ext uri="{BB962C8B-B14F-4D97-AF65-F5344CB8AC3E}">
        <p14:creationId xmlns:p14="http://schemas.microsoft.com/office/powerpoint/2010/main" val="104032357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body" idx="1"/>
          </p:nvPr>
        </p:nvSpPr>
        <p:spPr>
          <a:xfrm>
            <a:off x="477519" y="215900"/>
            <a:ext cx="11640589" cy="6642100"/>
          </a:xfrm>
        </p:spPr>
        <p:txBody>
          <a:bodyPr/>
          <a:lstStyle/>
          <a:p>
            <a:pPr algn="ctr" rtl="0" eaLnBrk="1" hangingPunct="1">
              <a:buFont typeface="Wingdings" panose="05000000000000000000" pitchFamily="2" charset="2"/>
              <a:buNone/>
              <a:defRPr/>
            </a:pPr>
            <a:r>
              <a:rPr lang="en-US" sz="3600" b="1" i="1" dirty="0" err="1">
                <a:solidFill>
                  <a:schemeClr val="hlink"/>
                </a:solidFill>
                <a:latin typeface="Times New Roman" pitchFamily="18" charset="0"/>
                <a:cs typeface="Times New Roman" pitchFamily="18" charset="0"/>
              </a:rPr>
              <a:t>Diphyllobothrium</a:t>
            </a:r>
            <a:r>
              <a:rPr lang="en-US" sz="3600" b="1" i="1" dirty="0">
                <a:solidFill>
                  <a:schemeClr val="hlink"/>
                </a:solidFill>
                <a:latin typeface="Times New Roman" pitchFamily="18" charset="0"/>
                <a:cs typeface="Times New Roman" pitchFamily="18" charset="0"/>
              </a:rPr>
              <a:t> </a:t>
            </a:r>
            <a:r>
              <a:rPr lang="en-US" sz="3600" b="1" i="1" dirty="0" err="1">
                <a:solidFill>
                  <a:schemeClr val="hlink"/>
                </a:solidFill>
                <a:latin typeface="Times New Roman" pitchFamily="18" charset="0"/>
                <a:cs typeface="Times New Roman" pitchFamily="18" charset="0"/>
              </a:rPr>
              <a:t>latum</a:t>
            </a:r>
            <a:r>
              <a:rPr lang="en-US" sz="3600" b="1" i="1" dirty="0">
                <a:solidFill>
                  <a:schemeClr val="hlink"/>
                </a:solidFill>
                <a:latin typeface="Times New Roman" pitchFamily="18" charset="0"/>
                <a:cs typeface="Times New Roman" pitchFamily="18" charset="0"/>
              </a:rPr>
              <a:t> The fish Tapeworm </a:t>
            </a:r>
          </a:p>
          <a:p>
            <a:pPr algn="ctr" rtl="0" eaLnBrk="1" hangingPunct="1">
              <a:buFont typeface="Wingdings" panose="05000000000000000000" pitchFamily="2" charset="2"/>
              <a:buNone/>
              <a:defRPr/>
            </a:pPr>
            <a:endParaRPr lang="en-US" sz="3600" b="1" i="1" dirty="0">
              <a:solidFill>
                <a:schemeClr val="hlink"/>
              </a:solidFill>
              <a:latin typeface="Times New Roman" pitchFamily="18" charset="0"/>
              <a:cs typeface="Times New Roman" pitchFamily="18" charset="0"/>
            </a:endParaRPr>
          </a:p>
          <a:p>
            <a:pPr algn="ctr" rtl="0" eaLnBrk="1" hangingPunct="1">
              <a:buFont typeface="Wingdings" panose="05000000000000000000" pitchFamily="2" charset="2"/>
              <a:buNone/>
              <a:defRPr/>
            </a:pPr>
            <a:endParaRPr lang="en-US" sz="3600" b="1" i="1" dirty="0">
              <a:solidFill>
                <a:schemeClr val="hlink"/>
              </a:solidFill>
              <a:latin typeface="Times New Roman" pitchFamily="18" charset="0"/>
              <a:cs typeface="Times New Roman" pitchFamily="18" charset="0"/>
            </a:endParaRPr>
          </a:p>
          <a:p>
            <a:pPr>
              <a:defRPr/>
            </a:pPr>
            <a:r>
              <a:rPr lang="en-US" sz="2400" dirty="0">
                <a:latin typeface="Times New Roman" pitchFamily="18" charset="0"/>
                <a:cs typeface="Times New Roman" pitchFamily="18" charset="0"/>
              </a:rPr>
              <a:t>Causes </a:t>
            </a:r>
            <a:r>
              <a:rPr lang="en-US" sz="2400" dirty="0" err="1">
                <a:latin typeface="Times New Roman" pitchFamily="18" charset="0"/>
                <a:cs typeface="Times New Roman" pitchFamily="18" charset="0"/>
              </a:rPr>
              <a:t>diphyllobothriasis</a:t>
            </a:r>
            <a:r>
              <a:rPr lang="en-US" sz="2400" dirty="0">
                <a:latin typeface="Times New Roman" pitchFamily="18" charset="0"/>
                <a:cs typeface="Times New Roman" pitchFamily="18" charset="0"/>
              </a:rPr>
              <a:t>  disease</a:t>
            </a:r>
          </a:p>
          <a:p>
            <a:pPr>
              <a:defRPr/>
            </a:pPr>
            <a:endParaRPr lang="en-US" sz="2400" dirty="0">
              <a:latin typeface="Times New Roman" pitchFamily="18" charset="0"/>
              <a:cs typeface="Times New Roman" pitchFamily="18" charset="0"/>
            </a:endParaRPr>
          </a:p>
          <a:p>
            <a:pPr>
              <a:spcBef>
                <a:spcPts val="0"/>
              </a:spcBef>
              <a:defRPr/>
            </a:pPr>
            <a:r>
              <a:rPr lang="en-US" sz="2400" dirty="0">
                <a:latin typeface="Times New Roman" pitchFamily="18" charset="0"/>
                <a:cs typeface="Times New Roman" pitchFamily="18" charset="0"/>
              </a:rPr>
              <a:t>The adult worm is a member of the order </a:t>
            </a:r>
            <a:r>
              <a:rPr lang="en-US" sz="2400" dirty="0" err="1">
                <a:latin typeface="Times New Roman" pitchFamily="18" charset="0"/>
                <a:cs typeface="Times New Roman" pitchFamily="18" charset="0"/>
              </a:rPr>
              <a:t>Pseudophyllidea</a:t>
            </a:r>
            <a:r>
              <a:rPr lang="en-US" sz="2400" dirty="0">
                <a:latin typeface="Times New Roman" pitchFamily="18" charset="0"/>
                <a:cs typeface="Times New Roman" pitchFamily="18" charset="0"/>
              </a:rPr>
              <a:t>.</a:t>
            </a:r>
          </a:p>
          <a:p>
            <a:pPr>
              <a:spcBef>
                <a:spcPts val="0"/>
              </a:spcBef>
              <a:defRPr/>
            </a:pPr>
            <a:r>
              <a:rPr lang="en-US" sz="2400" dirty="0">
                <a:latin typeface="Times New Roman" pitchFamily="18" charset="0"/>
                <a:cs typeface="Times New Roman" pitchFamily="18" charset="0"/>
              </a:rPr>
              <a:t> Prevalence worldwide, where freshwater or brackish water fish are consumed raw.</a:t>
            </a:r>
          </a:p>
          <a:p>
            <a:pPr>
              <a:defRPr/>
            </a:pPr>
            <a:r>
              <a:rPr lang="en-US" sz="2400" i="1" dirty="0" err="1">
                <a:latin typeface="Arial Narrow" panose="020B0606020202030204" pitchFamily="34" charset="0"/>
                <a:cs typeface="Times New Roman" pitchFamily="18" charset="0"/>
              </a:rPr>
              <a:t>Diphyllobothrium</a:t>
            </a:r>
            <a:r>
              <a:rPr lang="en-US" sz="2400" i="1" dirty="0">
                <a:latin typeface="Arial Narrow" panose="020B0606020202030204" pitchFamily="34" charset="0"/>
                <a:cs typeface="Times New Roman" pitchFamily="18" charset="0"/>
              </a:rPr>
              <a:t> </a:t>
            </a:r>
            <a:r>
              <a:rPr lang="en-US" sz="2400" i="1" dirty="0" err="1">
                <a:latin typeface="Arial Narrow" panose="020B0606020202030204" pitchFamily="34" charset="0"/>
                <a:cs typeface="Times New Roman" pitchFamily="18" charset="0"/>
              </a:rPr>
              <a:t>latum</a:t>
            </a:r>
            <a:r>
              <a:rPr lang="en-US" sz="2400" dirty="0">
                <a:latin typeface="Arial Narrow" panose="020B0606020202030204" pitchFamily="34" charset="0"/>
                <a:cs typeface="Times New Roman" pitchFamily="18" charset="0"/>
              </a:rPr>
              <a:t> is the largest parasite of humans reaching lengths up to 10 m or more and consisting of a chain of 3,000 to 4,000 </a:t>
            </a:r>
            <a:r>
              <a:rPr lang="en-US" sz="2400" dirty="0" err="1">
                <a:latin typeface="Arial Narrow" panose="020B0606020202030204" pitchFamily="34" charset="0"/>
                <a:cs typeface="Times New Roman" pitchFamily="18" charset="0"/>
              </a:rPr>
              <a:t>proglottids</a:t>
            </a:r>
            <a:r>
              <a:rPr lang="en-US" sz="2400" dirty="0">
                <a:latin typeface="Arial Narrow" panose="020B0606020202030204" pitchFamily="34" charset="0"/>
                <a:cs typeface="Times New Roman" pitchFamily="18" charset="0"/>
              </a:rPr>
              <a:t>, each up to 2 cm wide.</a:t>
            </a:r>
          </a:p>
          <a:p>
            <a:pPr algn="l" rtl="0" eaLnBrk="1" hangingPunct="1">
              <a:buFont typeface="Wingdings" panose="05000000000000000000" pitchFamily="2" charset="2"/>
              <a:buNone/>
              <a:defRPr/>
            </a:pPr>
            <a:endParaRPr lang="en-US" sz="3600" b="1" dirty="0">
              <a:solidFill>
                <a:srgbClr val="99FF66"/>
              </a:solidFill>
              <a:latin typeface="Times New Roman" pitchFamily="18" charset="0"/>
              <a:cs typeface="Times New Roman" pitchFamily="18" charset="0"/>
            </a:endParaRPr>
          </a:p>
          <a:p>
            <a:pPr algn="l" rtl="0" eaLnBrk="1" hangingPunct="1">
              <a:buFont typeface="Wingdings" panose="05000000000000000000" pitchFamily="2" charset="2"/>
              <a:buNone/>
              <a:defRPr/>
            </a:pPr>
            <a:endParaRPr lang="en-US" sz="3600" b="1" dirty="0">
              <a:solidFill>
                <a:srgbClr val="99FF66"/>
              </a:solidFill>
              <a:latin typeface="Times New Roman" pitchFamily="18" charset="0"/>
              <a:cs typeface="Times New Roman" pitchFamily="18" charset="0"/>
            </a:endParaRPr>
          </a:p>
        </p:txBody>
      </p:sp>
      <p:pic>
        <p:nvPicPr>
          <p:cNvPr id="3" name="Picture 5" descr="Diphyl_proglotti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9910" y="4754420"/>
            <a:ext cx="5838825"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174987240"/>
      </p:ext>
    </p:extLst>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7650">
                                            <p:txEl>
                                              <p:pRg st="0" end="0"/>
                                            </p:txEl>
                                          </p:spTgt>
                                        </p:tgtEl>
                                        <p:attrNameLst>
                                          <p:attrName>style.visibility</p:attrName>
                                        </p:attrNameLst>
                                      </p:cBhvr>
                                      <p:to>
                                        <p:strVal val="visible"/>
                                      </p:to>
                                    </p:set>
                                    <p:anim calcmode="lin" valueType="num">
                                      <p:cBhvr>
                                        <p:cTn id="7" dur="500" fill="hold"/>
                                        <p:tgtEl>
                                          <p:spTgt spid="2765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7650">
                                            <p:txEl>
                                              <p:pRg st="0" end="0"/>
                                            </p:txEl>
                                          </p:spTgt>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27650">
                                            <p:txEl>
                                              <p:pRg st="3" end="3"/>
                                            </p:txEl>
                                          </p:spTgt>
                                        </p:tgtEl>
                                        <p:attrNameLst>
                                          <p:attrName>style.visibility</p:attrName>
                                        </p:attrNameLst>
                                      </p:cBhvr>
                                      <p:to>
                                        <p:strVal val="visible"/>
                                      </p:to>
                                    </p:set>
                                    <p:anim calcmode="lin" valueType="num">
                                      <p:cBhvr>
                                        <p:cTn id="11" dur="500" fill="hold"/>
                                        <p:tgtEl>
                                          <p:spTgt spid="27650">
                                            <p:txEl>
                                              <p:pRg st="3" end="3"/>
                                            </p:txEl>
                                          </p:spTgt>
                                        </p:tgtEl>
                                        <p:attrNameLst>
                                          <p:attrName>ppt_w</p:attrName>
                                        </p:attrNameLst>
                                      </p:cBhvr>
                                      <p:tavLst>
                                        <p:tav tm="0">
                                          <p:val>
                                            <p:fltVal val="0"/>
                                          </p:val>
                                        </p:tav>
                                        <p:tav tm="100000">
                                          <p:val>
                                            <p:strVal val="#ppt_w"/>
                                          </p:val>
                                        </p:tav>
                                      </p:tavLst>
                                    </p:anim>
                                    <p:anim calcmode="lin" valueType="num">
                                      <p:cBhvr>
                                        <p:cTn id="12" dur="500" fill="hold"/>
                                        <p:tgtEl>
                                          <p:spTgt spid="27650">
                                            <p:txEl>
                                              <p:pRg st="3" end="3"/>
                                            </p:txEl>
                                          </p:spTgt>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27650">
                                            <p:txEl>
                                              <p:pRg st="5" end="5"/>
                                            </p:txEl>
                                          </p:spTgt>
                                        </p:tgtEl>
                                        <p:attrNameLst>
                                          <p:attrName>style.visibility</p:attrName>
                                        </p:attrNameLst>
                                      </p:cBhvr>
                                      <p:to>
                                        <p:strVal val="visible"/>
                                      </p:to>
                                    </p:set>
                                    <p:anim calcmode="lin" valueType="num">
                                      <p:cBhvr>
                                        <p:cTn id="15" dur="500" fill="hold"/>
                                        <p:tgtEl>
                                          <p:spTgt spid="27650">
                                            <p:txEl>
                                              <p:pRg st="5" end="5"/>
                                            </p:txEl>
                                          </p:spTgt>
                                        </p:tgtEl>
                                        <p:attrNameLst>
                                          <p:attrName>ppt_w</p:attrName>
                                        </p:attrNameLst>
                                      </p:cBhvr>
                                      <p:tavLst>
                                        <p:tav tm="0">
                                          <p:val>
                                            <p:fltVal val="0"/>
                                          </p:val>
                                        </p:tav>
                                        <p:tav tm="100000">
                                          <p:val>
                                            <p:strVal val="#ppt_w"/>
                                          </p:val>
                                        </p:tav>
                                      </p:tavLst>
                                    </p:anim>
                                    <p:anim calcmode="lin" valueType="num">
                                      <p:cBhvr>
                                        <p:cTn id="16" dur="500" fill="hold"/>
                                        <p:tgtEl>
                                          <p:spTgt spid="27650">
                                            <p:txEl>
                                              <p:pRg st="5" end="5"/>
                                            </p:txEl>
                                          </p:spTgt>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27650">
                                            <p:txEl>
                                              <p:pRg st="6" end="6"/>
                                            </p:txEl>
                                          </p:spTgt>
                                        </p:tgtEl>
                                        <p:attrNameLst>
                                          <p:attrName>style.visibility</p:attrName>
                                        </p:attrNameLst>
                                      </p:cBhvr>
                                      <p:to>
                                        <p:strVal val="visible"/>
                                      </p:to>
                                    </p:set>
                                    <p:anim calcmode="lin" valueType="num">
                                      <p:cBhvr>
                                        <p:cTn id="19" dur="500" fill="hold"/>
                                        <p:tgtEl>
                                          <p:spTgt spid="27650">
                                            <p:txEl>
                                              <p:pRg st="6" end="6"/>
                                            </p:txEl>
                                          </p:spTgt>
                                        </p:tgtEl>
                                        <p:attrNameLst>
                                          <p:attrName>ppt_w</p:attrName>
                                        </p:attrNameLst>
                                      </p:cBhvr>
                                      <p:tavLst>
                                        <p:tav tm="0">
                                          <p:val>
                                            <p:fltVal val="0"/>
                                          </p:val>
                                        </p:tav>
                                        <p:tav tm="100000">
                                          <p:val>
                                            <p:strVal val="#ppt_w"/>
                                          </p:val>
                                        </p:tav>
                                      </p:tavLst>
                                    </p:anim>
                                    <p:anim calcmode="lin" valueType="num">
                                      <p:cBhvr>
                                        <p:cTn id="20" dur="500" fill="hold"/>
                                        <p:tgtEl>
                                          <p:spTgt spid="27650">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27650">
                                            <p:txEl>
                                              <p:pRg st="7" end="7"/>
                                            </p:txEl>
                                          </p:spTgt>
                                        </p:tgtEl>
                                        <p:attrNameLst>
                                          <p:attrName>style.visibility</p:attrName>
                                        </p:attrNameLst>
                                      </p:cBhvr>
                                      <p:to>
                                        <p:strVal val="visible"/>
                                      </p:to>
                                    </p:set>
                                    <p:anim calcmode="lin" valueType="num">
                                      <p:cBhvr>
                                        <p:cTn id="25" dur="500" fill="hold"/>
                                        <p:tgtEl>
                                          <p:spTgt spid="27650">
                                            <p:txEl>
                                              <p:pRg st="7" end="7"/>
                                            </p:txEl>
                                          </p:spTgt>
                                        </p:tgtEl>
                                        <p:attrNameLst>
                                          <p:attrName>ppt_w</p:attrName>
                                        </p:attrNameLst>
                                      </p:cBhvr>
                                      <p:tavLst>
                                        <p:tav tm="0">
                                          <p:val>
                                            <p:fltVal val="0"/>
                                          </p:val>
                                        </p:tav>
                                        <p:tav tm="100000">
                                          <p:val>
                                            <p:strVal val="#ppt_w"/>
                                          </p:val>
                                        </p:tav>
                                      </p:tavLst>
                                    </p:anim>
                                    <p:anim calcmode="lin" valueType="num">
                                      <p:cBhvr>
                                        <p:cTn id="26" dur="500" fill="hold"/>
                                        <p:tgtEl>
                                          <p:spTgt spid="27650">
                                            <p:txEl>
                                              <p:pRg st="7" end="7"/>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build="p"/>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body" idx="1"/>
          </p:nvPr>
        </p:nvSpPr>
        <p:spPr>
          <a:xfrm>
            <a:off x="1524000" y="0"/>
            <a:ext cx="9144000" cy="6858000"/>
          </a:xfrm>
        </p:spPr>
        <p:txBody>
          <a:bodyPr/>
          <a:lstStyle/>
          <a:p>
            <a:pPr algn="l" rtl="0" eaLnBrk="1" hangingPunct="1">
              <a:buClr>
                <a:srgbClr val="CC0000"/>
              </a:buClr>
              <a:buFont typeface="Times New Roman" pitchFamily="18" charset="0"/>
              <a:buChar char="►"/>
              <a:defRPr/>
            </a:pPr>
            <a:r>
              <a:rPr lang="en-US" dirty="0" err="1">
                <a:latin typeface="Times New Roman" pitchFamily="18" charset="0"/>
                <a:cs typeface="Times New Roman" pitchFamily="18" charset="0"/>
              </a:rPr>
              <a:t>Scolex</a:t>
            </a:r>
            <a:r>
              <a:rPr lang="en-US" dirty="0">
                <a:latin typeface="Times New Roman" pitchFamily="18" charset="0"/>
                <a:cs typeface="Times New Roman" pitchFamily="18" charset="0"/>
              </a:rPr>
              <a:t>  elliptical or spatula-like or almond in shape, long 2 – 3 mm and provided with a pair of linear sucking grooves (</a:t>
            </a:r>
            <a:r>
              <a:rPr lang="en-US" dirty="0" err="1">
                <a:latin typeface="Times New Roman" pitchFamily="18" charset="0"/>
                <a:cs typeface="Times New Roman" pitchFamily="18" charset="0"/>
              </a:rPr>
              <a:t>bothria</a:t>
            </a:r>
            <a:r>
              <a:rPr lang="en-US" dirty="0">
                <a:latin typeface="Times New Roman" pitchFamily="18" charset="0"/>
                <a:cs typeface="Times New Roman" pitchFamily="18" charset="0"/>
              </a:rPr>
              <a:t>). </a:t>
            </a:r>
          </a:p>
        </p:txBody>
      </p:sp>
      <p:pic>
        <p:nvPicPr>
          <p:cNvPr id="6147" name="Picture 2" descr="diboth-darb"/>
          <p:cNvPicPr>
            <a:picLocks noChangeAspect="1" noChangeArrowheads="1"/>
          </p:cNvPicPr>
          <p:nvPr/>
        </p:nvPicPr>
        <p:blipFill>
          <a:blip r:embed="rId3">
            <a:extLst>
              <a:ext uri="{28A0092B-C50C-407E-A947-70E740481C1C}">
                <a14:useLocalDpi xmlns:a14="http://schemas.microsoft.com/office/drawing/2010/main" val="0"/>
              </a:ext>
            </a:extLst>
          </a:blip>
          <a:srcRect t="7118" r="51848"/>
          <a:stretch>
            <a:fillRect/>
          </a:stretch>
        </p:blipFill>
        <p:spPr bwMode="auto">
          <a:xfrm>
            <a:off x="734291" y="1302328"/>
            <a:ext cx="4572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diboth-darb"/>
          <p:cNvPicPr>
            <a:picLocks noChangeAspect="1" noChangeArrowheads="1"/>
          </p:cNvPicPr>
          <p:nvPr/>
        </p:nvPicPr>
        <p:blipFill>
          <a:blip r:embed="rId3">
            <a:extLst>
              <a:ext uri="{28A0092B-C50C-407E-A947-70E740481C1C}">
                <a14:useLocalDpi xmlns:a14="http://schemas.microsoft.com/office/drawing/2010/main" val="0"/>
              </a:ext>
            </a:extLst>
          </a:blip>
          <a:srcRect l="48059" t="7118"/>
          <a:stretch>
            <a:fillRect/>
          </a:stretch>
        </p:blipFill>
        <p:spPr bwMode="auto">
          <a:xfrm>
            <a:off x="5705475" y="1129186"/>
            <a:ext cx="381635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44026" y="823192"/>
            <a:ext cx="2737138"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467927" y="4252192"/>
            <a:ext cx="6613237" cy="2214965"/>
          </a:xfrm>
          <a:prstGeom prst="rect">
            <a:avLst/>
          </a:prstGeom>
        </p:spPr>
        <p:txBody>
          <a:bodyPr wrap="square">
            <a:spAutoFit/>
          </a:bodyPr>
          <a:lstStyle/>
          <a:p>
            <a:pPr marL="228600" lvl="0" indent="-228600">
              <a:lnSpc>
                <a:spcPct val="90000"/>
              </a:lnSpc>
              <a:spcBef>
                <a:spcPts val="1000"/>
              </a:spcBef>
              <a:buClr>
                <a:srgbClr val="CC0000"/>
              </a:buClr>
              <a:buFont typeface="Times New Roman" pitchFamily="18" charset="0"/>
              <a:buChar char="►"/>
              <a:defRPr/>
            </a:pPr>
            <a:r>
              <a:rPr lang="en-US" sz="2400" dirty="0">
                <a:solidFill>
                  <a:prstClr val="black"/>
                </a:solidFill>
                <a:latin typeface="Times New Roman" pitchFamily="18" charset="0"/>
                <a:cs typeface="Times New Roman" pitchFamily="18" charset="0"/>
              </a:rPr>
              <a:t>It has a rosette-shaped uterus connected to the outside by a uterine pore through which the eggs are passed. Hence, mature segments produce eggs until they die and are shed, rather than by breaking off as intact egg-filled segments, as in </a:t>
            </a:r>
            <a:r>
              <a:rPr lang="en-US" sz="2400" i="1" dirty="0" err="1">
                <a:solidFill>
                  <a:prstClr val="black"/>
                </a:solidFill>
                <a:latin typeface="Times New Roman" pitchFamily="18" charset="0"/>
                <a:cs typeface="Times New Roman" pitchFamily="18" charset="0"/>
              </a:rPr>
              <a:t>Taenia</a:t>
            </a:r>
            <a:r>
              <a:rPr lang="en-US" sz="2400" i="1" dirty="0">
                <a:solidFill>
                  <a:prstClr val="black"/>
                </a:solidFill>
                <a:latin typeface="Times New Roman" pitchFamily="18" charset="0"/>
                <a:cs typeface="Times New Roman" pitchFamily="18" charset="0"/>
              </a:rPr>
              <a:t>. </a:t>
            </a:r>
            <a:endParaRPr lang="ar-AE" sz="2400" i="1" dirty="0">
              <a:solidFill>
                <a:prstClr val="black"/>
              </a:solidFill>
              <a:latin typeface="Times New Roman" pitchFamily="18" charset="0"/>
              <a:cs typeface="Times New Roman" pitchFamily="18" charset="0"/>
            </a:endParaRPr>
          </a:p>
          <a:p>
            <a:pPr marL="228600" lvl="0" indent="-228600">
              <a:lnSpc>
                <a:spcPct val="90000"/>
              </a:lnSpc>
              <a:spcBef>
                <a:spcPts val="1000"/>
              </a:spcBef>
              <a:buClr>
                <a:srgbClr val="CC0000"/>
              </a:buClr>
              <a:buFont typeface="Times New Roman" pitchFamily="18" charset="0"/>
              <a:buChar char="►"/>
              <a:defRPr/>
            </a:pPr>
            <a:r>
              <a:rPr lang="en-US" sz="2400" dirty="0">
                <a:solidFill>
                  <a:prstClr val="black"/>
                </a:solidFill>
                <a:latin typeface="Times New Roman" pitchFamily="18" charset="0"/>
                <a:cs typeface="Times New Roman" pitchFamily="18" charset="0"/>
              </a:rPr>
              <a:t>Up to a million eggs can be produced daily. </a:t>
            </a:r>
          </a:p>
        </p:txBody>
      </p:sp>
    </p:spTree>
    <p:custDataLst>
      <p:tags r:id="rId1"/>
    </p:custDataLst>
    <p:extLst>
      <p:ext uri="{BB962C8B-B14F-4D97-AF65-F5344CB8AC3E}">
        <p14:creationId xmlns:p14="http://schemas.microsoft.com/office/powerpoint/2010/main" val="276488232"/>
      </p:ext>
    </p:extLst>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0722">
                                            <p:txEl>
                                              <p:pRg st="0" end="0"/>
                                            </p:txEl>
                                          </p:spTgt>
                                        </p:tgtEl>
                                        <p:attrNameLst>
                                          <p:attrName>style.visibility</p:attrName>
                                        </p:attrNameLst>
                                      </p:cBhvr>
                                      <p:to>
                                        <p:strVal val="visible"/>
                                      </p:to>
                                    </p:set>
                                    <p:anim calcmode="lin" valueType="num">
                                      <p:cBhvr>
                                        <p:cTn id="7" dur="500" fill="hold"/>
                                        <p:tgtEl>
                                          <p:spTgt spid="3072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072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07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build="p"/>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218" name="Picture 2" descr="GPDlatum"/>
          <p:cNvPicPr>
            <a:picLocks noChangeAspect="1" noChangeArrowheads="1"/>
          </p:cNvPicPr>
          <p:nvPr/>
        </p:nvPicPr>
        <p:blipFill>
          <a:blip r:embed="rId3">
            <a:extLst>
              <a:ext uri="{28A0092B-C50C-407E-A947-70E740481C1C}">
                <a14:useLocalDpi xmlns:a14="http://schemas.microsoft.com/office/drawing/2010/main" val="0"/>
              </a:ext>
            </a:extLst>
          </a:blip>
          <a:srcRect l="8238" t="27948" r="6985" b="5542"/>
          <a:stretch>
            <a:fillRect/>
          </a:stretch>
        </p:blipFill>
        <p:spPr bwMode="auto">
          <a:xfrm>
            <a:off x="2566988" y="2900364"/>
            <a:ext cx="6875462" cy="333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3"/>
          <p:cNvSpPr>
            <a:spLocks noChangeArrowheads="1"/>
          </p:cNvSpPr>
          <p:nvPr/>
        </p:nvSpPr>
        <p:spPr bwMode="auto">
          <a:xfrm>
            <a:off x="2566988" y="2852738"/>
            <a:ext cx="4032250" cy="336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endParaRPr lang="ar-IQ" b="1">
              <a:latin typeface="Arial" panose="020B0604020202020204" pitchFamily="34" charset="0"/>
            </a:endParaRPr>
          </a:p>
        </p:txBody>
      </p:sp>
      <p:sp>
        <p:nvSpPr>
          <p:cNvPr id="9220" name="Rectangle 4"/>
          <p:cNvSpPr>
            <a:spLocks noChangeArrowheads="1"/>
          </p:cNvSpPr>
          <p:nvPr/>
        </p:nvSpPr>
        <p:spPr bwMode="auto">
          <a:xfrm>
            <a:off x="7607300" y="5924551"/>
            <a:ext cx="647700" cy="2889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endParaRPr lang="ar-IQ" b="1">
              <a:latin typeface="Arial" panose="020B0604020202020204" pitchFamily="34" charset="0"/>
            </a:endParaRPr>
          </a:p>
        </p:txBody>
      </p:sp>
      <p:sp>
        <p:nvSpPr>
          <p:cNvPr id="9221" name="Rectangle 5"/>
          <p:cNvSpPr>
            <a:spLocks noChangeArrowheads="1"/>
          </p:cNvSpPr>
          <p:nvPr/>
        </p:nvSpPr>
        <p:spPr bwMode="auto">
          <a:xfrm>
            <a:off x="2209800" y="6310314"/>
            <a:ext cx="7162800"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ctr" eaLnBrk="1" hangingPunct="1"/>
            <a:r>
              <a:rPr lang="en-US" sz="2400" b="1" i="1">
                <a:latin typeface="Arial" panose="020B0604020202020204" pitchFamily="34" charset="0"/>
              </a:rPr>
              <a:t>Diphyllobothrium latum</a:t>
            </a:r>
            <a:r>
              <a:rPr lang="en-US" sz="2400" b="1">
                <a:latin typeface="Arial" panose="020B0604020202020204" pitchFamily="34" charset="0"/>
              </a:rPr>
              <a:t> matuer or gravid Segments</a:t>
            </a:r>
            <a:endParaRPr lang="en-US" sz="2400">
              <a:latin typeface="Arial" panose="020B0604020202020204" pitchFamily="34" charset="0"/>
            </a:endParaRPr>
          </a:p>
        </p:txBody>
      </p:sp>
      <p:pic>
        <p:nvPicPr>
          <p:cNvPr id="9222" name="Picture 6" descr="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0"/>
            <a:ext cx="5295900" cy="306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Line 7"/>
          <p:cNvSpPr>
            <a:spLocks noChangeShapeType="1"/>
          </p:cNvSpPr>
          <p:nvPr/>
        </p:nvSpPr>
        <p:spPr bwMode="auto">
          <a:xfrm>
            <a:off x="7967663" y="4724400"/>
            <a:ext cx="0" cy="217488"/>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endParaRPr lang="en-ZW"/>
          </a:p>
        </p:txBody>
      </p:sp>
      <p:sp>
        <p:nvSpPr>
          <p:cNvPr id="9224" name="Line 8"/>
          <p:cNvSpPr>
            <a:spLocks noChangeShapeType="1"/>
          </p:cNvSpPr>
          <p:nvPr/>
        </p:nvSpPr>
        <p:spPr bwMode="auto">
          <a:xfrm flipV="1">
            <a:off x="7967664" y="4652964"/>
            <a:ext cx="1512887" cy="71437"/>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a:lstStyle/>
          <a:p>
            <a:endParaRPr lang="en-ZW"/>
          </a:p>
        </p:txBody>
      </p:sp>
      <p:sp>
        <p:nvSpPr>
          <p:cNvPr id="9225" name="Text Box 9"/>
          <p:cNvSpPr txBox="1">
            <a:spLocks noChangeArrowheads="1"/>
          </p:cNvSpPr>
          <p:nvPr/>
        </p:nvSpPr>
        <p:spPr bwMode="auto">
          <a:xfrm>
            <a:off x="9551989" y="3736976"/>
            <a:ext cx="9366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endParaRPr lang="ar-IQ">
              <a:latin typeface="Arial" panose="020B0604020202020204" pitchFamily="34" charset="0"/>
            </a:endParaRPr>
          </a:p>
        </p:txBody>
      </p:sp>
      <p:sp>
        <p:nvSpPr>
          <p:cNvPr id="9226" name="Text Box 10"/>
          <p:cNvSpPr txBox="1">
            <a:spLocks noChangeArrowheads="1"/>
          </p:cNvSpPr>
          <p:nvPr/>
        </p:nvSpPr>
        <p:spPr bwMode="auto">
          <a:xfrm>
            <a:off x="9445625" y="4141789"/>
            <a:ext cx="118745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l" eaLnBrk="1" hangingPunct="1">
              <a:spcBef>
                <a:spcPct val="50000"/>
              </a:spcBef>
            </a:pPr>
            <a:r>
              <a:rPr lang="en-US" sz="1600">
                <a:latin typeface="Arial" panose="020B0604020202020204" pitchFamily="34" charset="0"/>
              </a:rPr>
              <a:t>The pore open on the ventral surface</a:t>
            </a:r>
          </a:p>
        </p:txBody>
      </p:sp>
      <p:sp>
        <p:nvSpPr>
          <p:cNvPr id="9227" name="Line 12"/>
          <p:cNvSpPr>
            <a:spLocks noChangeShapeType="1"/>
          </p:cNvSpPr>
          <p:nvPr/>
        </p:nvSpPr>
        <p:spPr bwMode="auto">
          <a:xfrm flipH="1" flipV="1">
            <a:off x="8040688" y="5373689"/>
            <a:ext cx="1511300" cy="71437"/>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endParaRPr lang="en-ZW"/>
          </a:p>
        </p:txBody>
      </p:sp>
      <p:sp>
        <p:nvSpPr>
          <p:cNvPr id="9228" name="Text Box 13"/>
          <p:cNvSpPr txBox="1">
            <a:spLocks noChangeArrowheads="1"/>
          </p:cNvSpPr>
          <p:nvPr/>
        </p:nvSpPr>
        <p:spPr bwMode="auto">
          <a:xfrm>
            <a:off x="9409114" y="5229226"/>
            <a:ext cx="1258887"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l" eaLnBrk="1" hangingPunct="1">
              <a:spcBef>
                <a:spcPct val="50000"/>
              </a:spcBef>
            </a:pPr>
            <a:r>
              <a:rPr lang="en-US" sz="1600">
                <a:latin typeface="Arial" panose="020B0604020202020204" pitchFamily="34" charset="0"/>
              </a:rPr>
              <a:t>Rosette from uterus or( coiled uterus</a:t>
            </a:r>
            <a:r>
              <a:rPr lang="en-US" sz="1400">
                <a:latin typeface="Arial" panose="020B0604020202020204" pitchFamily="34" charset="0"/>
              </a:rPr>
              <a:t> )</a:t>
            </a:r>
          </a:p>
        </p:txBody>
      </p:sp>
    </p:spTree>
    <p:custDataLst>
      <p:tags r:id="rId1"/>
    </p:custDataLst>
    <p:extLst>
      <p:ext uri="{BB962C8B-B14F-4D97-AF65-F5344CB8AC3E}">
        <p14:creationId xmlns:p14="http://schemas.microsoft.com/office/powerpoint/2010/main" val="2614160036"/>
      </p:ext>
    </p:extLst>
  </p:cSld>
  <p:clrMapOvr>
    <a:masterClrMapping/>
  </p:clrMapOvr>
  <p:transition>
    <p:push dir="r"/>
  </p:transition>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body" idx="1"/>
          </p:nvPr>
        </p:nvSpPr>
        <p:spPr>
          <a:xfrm>
            <a:off x="589280" y="284480"/>
            <a:ext cx="11216640" cy="6573520"/>
          </a:xfrm>
        </p:spPr>
        <p:txBody>
          <a:bodyPr>
            <a:normAutofit/>
          </a:bodyPr>
          <a:lstStyle/>
          <a:p>
            <a:pPr>
              <a:buClr>
                <a:srgbClr val="CC0000"/>
              </a:buClr>
              <a:defRPr/>
            </a:pPr>
            <a:r>
              <a:rPr lang="en-US" sz="2400" dirty="0">
                <a:latin typeface="Times New Roman" pitchFamily="18" charset="0"/>
                <a:cs typeface="Times New Roman" pitchFamily="18" charset="0"/>
              </a:rPr>
              <a:t>Eggs are 30 x 50 µm in size, ovoid, light golden-yellow and have an operculum at one end with a small thickening of the shell at the opposite end. </a:t>
            </a:r>
          </a:p>
          <a:p>
            <a:pPr>
              <a:buClr>
                <a:srgbClr val="CC0000"/>
              </a:buClr>
              <a:defRPr/>
            </a:pPr>
            <a:r>
              <a:rPr lang="en-US" sz="2400" dirty="0">
                <a:latin typeface="Times New Roman" pitchFamily="18" charset="0"/>
                <a:cs typeface="Times New Roman" pitchFamily="18" charset="0"/>
              </a:rPr>
              <a:t>They  contain an embryo with 3 pairs of </a:t>
            </a:r>
            <a:r>
              <a:rPr lang="en-US" sz="2400" dirty="0" err="1">
                <a:latin typeface="Times New Roman" pitchFamily="18" charset="0"/>
                <a:cs typeface="Times New Roman" pitchFamily="18" charset="0"/>
              </a:rPr>
              <a:t>hooklets</a:t>
            </a:r>
            <a:r>
              <a:rPr lang="en-US" sz="2400" dirty="0">
                <a:latin typeface="Times New Roman" pitchFamily="18" charset="0"/>
                <a:cs typeface="Times New Roman" pitchFamily="18" charset="0"/>
              </a:rPr>
              <a:t>. </a:t>
            </a:r>
          </a:p>
          <a:p>
            <a:pPr>
              <a:buClr>
                <a:srgbClr val="CC0000"/>
              </a:buClr>
              <a:defRPr/>
            </a:pPr>
            <a:r>
              <a:rPr lang="en-US" sz="2400" dirty="0">
                <a:latin typeface="Times New Roman" pitchFamily="18" charset="0"/>
                <a:cs typeface="Times New Roman" pitchFamily="18" charset="0"/>
              </a:rPr>
              <a:t>Fully developed eggs are discharged through the uterine pore, terminal </a:t>
            </a:r>
            <a:r>
              <a:rPr lang="en-US" sz="2400" dirty="0" err="1">
                <a:latin typeface="Times New Roman" pitchFamily="18" charset="0"/>
                <a:cs typeface="Times New Roman" pitchFamily="18" charset="0"/>
              </a:rPr>
              <a:t>proglottid</a:t>
            </a:r>
            <a:r>
              <a:rPr lang="en-US" sz="2400" dirty="0">
                <a:latin typeface="Times New Roman" pitchFamily="18" charset="0"/>
                <a:cs typeface="Times New Roman" pitchFamily="18" charset="0"/>
              </a:rPr>
              <a:t> gradually become exhausted and disintegrate.</a:t>
            </a:r>
          </a:p>
          <a:p>
            <a:pPr>
              <a:buClr>
                <a:srgbClr val="CC0000"/>
              </a:buClr>
              <a:defRPr/>
            </a:pPr>
            <a:endParaRPr lang="en-US" sz="2400" dirty="0">
              <a:latin typeface="Times New Roman" pitchFamily="18" charset="0"/>
              <a:cs typeface="Times New Roman" pitchFamily="18" charset="0"/>
            </a:endParaRPr>
          </a:p>
          <a:p>
            <a:pPr>
              <a:buClr>
                <a:srgbClr val="CC0000"/>
              </a:buClr>
              <a:defRPr/>
            </a:pPr>
            <a:r>
              <a:rPr lang="en-US" sz="2400" dirty="0">
                <a:latin typeface="Times New Roman" pitchFamily="18" charset="0"/>
                <a:cs typeface="Times New Roman" pitchFamily="18" charset="0"/>
              </a:rPr>
              <a:t>Egg/ova with operculum at one end and a small knob at the other end.</a:t>
            </a:r>
          </a:p>
          <a:p>
            <a:pPr>
              <a:buClr>
                <a:srgbClr val="CC0000"/>
              </a:buClr>
              <a:defRPr/>
            </a:pPr>
            <a:endParaRPr lang="en-US" sz="2400" dirty="0">
              <a:latin typeface="Times New Roman" pitchFamily="18" charset="0"/>
              <a:cs typeface="Times New Roman" pitchFamily="18" charset="0"/>
            </a:endParaRPr>
          </a:p>
          <a:p>
            <a:pPr>
              <a:buClr>
                <a:srgbClr val="CC0000"/>
              </a:buClr>
              <a:defRPr/>
            </a:pPr>
            <a:r>
              <a:rPr lang="en-US" sz="2400" dirty="0">
                <a:latin typeface="Times New Roman" pitchFamily="18" charset="0"/>
                <a:cs typeface="Times New Roman" pitchFamily="18" charset="0"/>
              </a:rPr>
              <a:t>A single egg gives rise to a single larva.</a:t>
            </a:r>
          </a:p>
          <a:p>
            <a:pPr>
              <a:buClr>
                <a:srgbClr val="CC0000"/>
              </a:buClr>
              <a:defRPr/>
            </a:pPr>
            <a:endParaRPr lang="en-US" sz="2400" dirty="0">
              <a:latin typeface="Times New Roman" pitchFamily="18" charset="0"/>
              <a:cs typeface="Times New Roman" pitchFamily="18" charset="0"/>
            </a:endParaRPr>
          </a:p>
          <a:p>
            <a:pPr>
              <a:buClr>
                <a:srgbClr val="CC0000"/>
              </a:buClr>
              <a:defRPr/>
            </a:pPr>
            <a:r>
              <a:rPr lang="en-US" sz="2400" dirty="0">
                <a:latin typeface="Times New Roman" pitchFamily="18" charset="0"/>
                <a:cs typeface="Times New Roman" pitchFamily="18" charset="0"/>
              </a:rPr>
              <a:t>Not infective to man</a:t>
            </a:r>
          </a:p>
        </p:txBody>
      </p:sp>
      <p:pic>
        <p:nvPicPr>
          <p:cNvPr id="3" name="Picture 7" descr="Diphyllobothrium%20latum%20eg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8908" y="3140364"/>
            <a:ext cx="4040727" cy="3717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926888111"/>
      </p:ext>
    </p:extLst>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4818">
                                            <p:txEl>
                                              <p:pRg st="0" end="0"/>
                                            </p:txEl>
                                          </p:spTgt>
                                        </p:tgtEl>
                                        <p:attrNameLst>
                                          <p:attrName>style.visibility</p:attrName>
                                        </p:attrNameLst>
                                      </p:cBhvr>
                                      <p:to>
                                        <p:strVal val="visible"/>
                                      </p:to>
                                    </p:set>
                                    <p:animEffect transition="in" filter="fade">
                                      <p:cBhvr>
                                        <p:cTn id="7" dur="1000"/>
                                        <p:tgtEl>
                                          <p:spTgt spid="34818">
                                            <p:txEl>
                                              <p:pRg st="0" end="0"/>
                                            </p:txEl>
                                          </p:spTgt>
                                        </p:tgtEl>
                                      </p:cBhvr>
                                    </p:animEffect>
                                    <p:anim calcmode="lin" valueType="num">
                                      <p:cBhvr>
                                        <p:cTn id="8" dur="1000" fill="hold"/>
                                        <p:tgtEl>
                                          <p:spTgt spid="3481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4818">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4818">
                                            <p:txEl>
                                              <p:pRg st="1" end="1"/>
                                            </p:txEl>
                                          </p:spTgt>
                                        </p:tgtEl>
                                        <p:attrNameLst>
                                          <p:attrName>style.visibility</p:attrName>
                                        </p:attrNameLst>
                                      </p:cBhvr>
                                      <p:to>
                                        <p:strVal val="visible"/>
                                      </p:to>
                                    </p:set>
                                    <p:animEffect transition="in" filter="fade">
                                      <p:cBhvr>
                                        <p:cTn id="12" dur="1000"/>
                                        <p:tgtEl>
                                          <p:spTgt spid="34818">
                                            <p:txEl>
                                              <p:pRg st="1" end="1"/>
                                            </p:txEl>
                                          </p:spTgt>
                                        </p:tgtEl>
                                      </p:cBhvr>
                                    </p:animEffect>
                                    <p:anim calcmode="lin" valueType="num">
                                      <p:cBhvr>
                                        <p:cTn id="13" dur="1000" fill="hold"/>
                                        <p:tgtEl>
                                          <p:spTgt spid="34818">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4818">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34818">
                                            <p:txEl>
                                              <p:pRg st="2" end="2"/>
                                            </p:txEl>
                                          </p:spTgt>
                                        </p:tgtEl>
                                        <p:attrNameLst>
                                          <p:attrName>style.visibility</p:attrName>
                                        </p:attrNameLst>
                                      </p:cBhvr>
                                      <p:to>
                                        <p:strVal val="visible"/>
                                      </p:to>
                                    </p:set>
                                    <p:animEffect transition="in" filter="fade">
                                      <p:cBhvr>
                                        <p:cTn id="17" dur="1000"/>
                                        <p:tgtEl>
                                          <p:spTgt spid="34818">
                                            <p:txEl>
                                              <p:pRg st="2" end="2"/>
                                            </p:txEl>
                                          </p:spTgt>
                                        </p:tgtEl>
                                      </p:cBhvr>
                                    </p:animEffect>
                                    <p:anim calcmode="lin" valueType="num">
                                      <p:cBhvr>
                                        <p:cTn id="18" dur="1000" fill="hold"/>
                                        <p:tgtEl>
                                          <p:spTgt spid="3481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481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34818">
                                            <p:txEl>
                                              <p:pRg st="4" end="4"/>
                                            </p:txEl>
                                          </p:spTgt>
                                        </p:tgtEl>
                                        <p:attrNameLst>
                                          <p:attrName>style.visibility</p:attrName>
                                        </p:attrNameLst>
                                      </p:cBhvr>
                                      <p:to>
                                        <p:strVal val="visible"/>
                                      </p:to>
                                    </p:set>
                                    <p:animEffect transition="in" filter="fade">
                                      <p:cBhvr>
                                        <p:cTn id="24" dur="1000"/>
                                        <p:tgtEl>
                                          <p:spTgt spid="34818">
                                            <p:txEl>
                                              <p:pRg st="4" end="4"/>
                                            </p:txEl>
                                          </p:spTgt>
                                        </p:tgtEl>
                                      </p:cBhvr>
                                    </p:animEffect>
                                    <p:anim calcmode="lin" valueType="num">
                                      <p:cBhvr>
                                        <p:cTn id="25" dur="1000" fill="hold"/>
                                        <p:tgtEl>
                                          <p:spTgt spid="34818">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481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34818">
                                            <p:txEl>
                                              <p:pRg st="6" end="6"/>
                                            </p:txEl>
                                          </p:spTgt>
                                        </p:tgtEl>
                                        <p:attrNameLst>
                                          <p:attrName>style.visibility</p:attrName>
                                        </p:attrNameLst>
                                      </p:cBhvr>
                                      <p:to>
                                        <p:strVal val="visible"/>
                                      </p:to>
                                    </p:set>
                                    <p:animEffect transition="in" filter="fade">
                                      <p:cBhvr>
                                        <p:cTn id="31" dur="1000"/>
                                        <p:tgtEl>
                                          <p:spTgt spid="34818">
                                            <p:txEl>
                                              <p:pRg st="6" end="6"/>
                                            </p:txEl>
                                          </p:spTgt>
                                        </p:tgtEl>
                                      </p:cBhvr>
                                    </p:animEffect>
                                    <p:anim calcmode="lin" valueType="num">
                                      <p:cBhvr>
                                        <p:cTn id="32" dur="1000" fill="hold"/>
                                        <p:tgtEl>
                                          <p:spTgt spid="34818">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3481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7" presetClass="entr" presetSubtype="0" fill="hold" grpId="0" nodeType="clickEffect">
                                  <p:stCondLst>
                                    <p:cond delay="0"/>
                                  </p:stCondLst>
                                  <p:childTnLst>
                                    <p:set>
                                      <p:cBhvr>
                                        <p:cTn id="37" dur="1" fill="hold">
                                          <p:stCondLst>
                                            <p:cond delay="0"/>
                                          </p:stCondLst>
                                        </p:cTn>
                                        <p:tgtEl>
                                          <p:spTgt spid="34818">
                                            <p:txEl>
                                              <p:pRg st="8" end="8"/>
                                            </p:txEl>
                                          </p:spTgt>
                                        </p:tgtEl>
                                        <p:attrNameLst>
                                          <p:attrName>style.visibility</p:attrName>
                                        </p:attrNameLst>
                                      </p:cBhvr>
                                      <p:to>
                                        <p:strVal val="visible"/>
                                      </p:to>
                                    </p:set>
                                    <p:animEffect transition="in" filter="fade">
                                      <p:cBhvr>
                                        <p:cTn id="38" dur="1000"/>
                                        <p:tgtEl>
                                          <p:spTgt spid="34818">
                                            <p:txEl>
                                              <p:pRg st="8" end="8"/>
                                            </p:txEl>
                                          </p:spTgt>
                                        </p:tgtEl>
                                      </p:cBhvr>
                                    </p:animEffect>
                                    <p:anim calcmode="lin" valueType="num">
                                      <p:cBhvr>
                                        <p:cTn id="39" dur="1000" fill="hold"/>
                                        <p:tgtEl>
                                          <p:spTgt spid="34818">
                                            <p:txEl>
                                              <p:pRg st="8" end="8"/>
                                            </p:txEl>
                                          </p:spTgt>
                                        </p:tgtEl>
                                        <p:attrNameLst>
                                          <p:attrName>ppt_x</p:attrName>
                                        </p:attrNameLst>
                                      </p:cBhvr>
                                      <p:tavLst>
                                        <p:tav tm="0">
                                          <p:val>
                                            <p:strVal val="#ppt_x"/>
                                          </p:val>
                                        </p:tav>
                                        <p:tav tm="100000">
                                          <p:val>
                                            <p:strVal val="#ppt_x"/>
                                          </p:val>
                                        </p:tav>
                                      </p:tavLst>
                                    </p:anim>
                                    <p:anim calcmode="lin" valueType="num">
                                      <p:cBhvr>
                                        <p:cTn id="40" dur="1000" fill="hold"/>
                                        <p:tgtEl>
                                          <p:spTgt spid="34818">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build="p"/>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body" idx="1"/>
          </p:nvPr>
        </p:nvSpPr>
        <p:spPr>
          <a:xfrm>
            <a:off x="92364" y="0"/>
            <a:ext cx="12099636" cy="6858000"/>
          </a:xfrm>
        </p:spPr>
        <p:txBody>
          <a:bodyPr>
            <a:normAutofit fontScale="92500" lnSpcReduction="10000"/>
          </a:bodyPr>
          <a:lstStyle/>
          <a:p>
            <a:pPr algn="ctr" rtl="0" eaLnBrk="1" hangingPunct="1">
              <a:buFont typeface="Wingdings" panose="05000000000000000000" pitchFamily="2" charset="2"/>
              <a:buNone/>
              <a:defRPr/>
            </a:pPr>
            <a:r>
              <a:rPr lang="en-US" sz="5400" b="1" dirty="0">
                <a:solidFill>
                  <a:srgbClr val="FF3300"/>
                </a:solidFill>
                <a:latin typeface="Times New Roman" pitchFamily="18" charset="0"/>
                <a:cs typeface="Times New Roman" pitchFamily="18" charset="0"/>
              </a:rPr>
              <a:t>Life cycle</a:t>
            </a:r>
            <a:endParaRPr lang="en-US" sz="5400" b="1" dirty="0">
              <a:solidFill>
                <a:srgbClr val="FF3300"/>
              </a:solidFill>
            </a:endParaRPr>
          </a:p>
          <a:p>
            <a:pPr>
              <a:defRPr/>
            </a:pPr>
            <a:r>
              <a:rPr lang="en-US" sz="2400" dirty="0">
                <a:latin typeface="Times New Roman" pitchFamily="18" charset="0"/>
                <a:cs typeface="Times New Roman" pitchFamily="18" charset="0"/>
              </a:rPr>
              <a:t>Man and other animals are infected by eating uncooked fish that contains </a:t>
            </a:r>
            <a:r>
              <a:rPr lang="en-US" sz="2400" dirty="0" err="1">
                <a:latin typeface="Times New Roman" pitchFamily="18" charset="0"/>
                <a:cs typeface="Times New Roman" pitchFamily="18" charset="0"/>
              </a:rPr>
              <a:t>plerocercoid</a:t>
            </a:r>
            <a:r>
              <a:rPr lang="en-US" sz="2400" dirty="0">
                <a:latin typeface="Times New Roman" pitchFamily="18" charset="0"/>
                <a:cs typeface="Times New Roman" pitchFamily="18" charset="0"/>
              </a:rPr>
              <a:t> larvae (15 x 2 mm)</a:t>
            </a:r>
            <a:r>
              <a:rPr lang="ar-AE"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sparganum</a:t>
            </a:r>
            <a:r>
              <a:rPr lang="en-US" sz="2400" dirty="0">
                <a:latin typeface="Times New Roman" pitchFamily="18" charset="0"/>
                <a:cs typeface="Times New Roman" pitchFamily="18" charset="0"/>
              </a:rPr>
              <a:t>) which attach to the small intestinal wall and mature into adult worms in 3 to 5 weeks.</a:t>
            </a:r>
            <a:endParaRPr lang="ar-AE" sz="2400" dirty="0">
              <a:latin typeface="Times New Roman" pitchFamily="18" charset="0"/>
              <a:cs typeface="Times New Roman" pitchFamily="18" charset="0"/>
            </a:endParaRPr>
          </a:p>
          <a:p>
            <a:pPr>
              <a:defRPr/>
            </a:pPr>
            <a:r>
              <a:rPr lang="en-US" sz="2400" dirty="0">
                <a:latin typeface="Times New Roman" pitchFamily="18" charset="0"/>
                <a:cs typeface="Times New Roman" pitchFamily="18" charset="0"/>
              </a:rPr>
              <a:t> Eggs discharged from gravid </a:t>
            </a:r>
            <a:r>
              <a:rPr lang="en-US" sz="2400" dirty="0" err="1">
                <a:latin typeface="Times New Roman" pitchFamily="18" charset="0"/>
                <a:cs typeface="Times New Roman" pitchFamily="18" charset="0"/>
              </a:rPr>
              <a:t>proglottids</a:t>
            </a:r>
            <a:r>
              <a:rPr lang="en-US" sz="2400" dirty="0">
                <a:latin typeface="Times New Roman" pitchFamily="18" charset="0"/>
                <a:cs typeface="Times New Roman" pitchFamily="18" charset="0"/>
              </a:rPr>
              <a:t> in the small intestine are passed in the feces. </a:t>
            </a:r>
          </a:p>
          <a:p>
            <a:pPr>
              <a:defRPr/>
            </a:pPr>
            <a:r>
              <a:rPr lang="en-US" sz="2400" dirty="0">
                <a:latin typeface="Times New Roman" pitchFamily="18" charset="0"/>
                <a:cs typeface="Times New Roman" pitchFamily="18" charset="0"/>
              </a:rPr>
              <a:t>The egg hatches in fresh water to produce a ciliated </a:t>
            </a:r>
            <a:r>
              <a:rPr lang="en-US" sz="2400" dirty="0" err="1">
                <a:latin typeface="Times New Roman" pitchFamily="18" charset="0"/>
                <a:cs typeface="Times New Roman" pitchFamily="18" charset="0"/>
              </a:rPr>
              <a:t>oncosphere</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coracidium</a:t>
            </a:r>
            <a:r>
              <a:rPr lang="en-US" sz="2400" dirty="0">
                <a:latin typeface="Times New Roman" pitchFamily="18" charset="0"/>
                <a:cs typeface="Times New Roman" pitchFamily="18" charset="0"/>
              </a:rPr>
              <a:t>) which needs to be ingested by a water flea (Cyclops) where it develops into a </a:t>
            </a:r>
            <a:r>
              <a:rPr lang="en-US" sz="2400" dirty="0" err="1">
                <a:latin typeface="Times New Roman" pitchFamily="18" charset="0"/>
                <a:cs typeface="Times New Roman" pitchFamily="18" charset="0"/>
              </a:rPr>
              <a:t>procercoid</a:t>
            </a:r>
            <a:r>
              <a:rPr lang="en-US" sz="2400" dirty="0">
                <a:latin typeface="Times New Roman" pitchFamily="18" charset="0"/>
                <a:cs typeface="Times New Roman" pitchFamily="18" charset="0"/>
              </a:rPr>
              <a:t> larva. </a:t>
            </a:r>
          </a:p>
          <a:p>
            <a:pPr>
              <a:defRPr/>
            </a:pPr>
            <a:r>
              <a:rPr lang="en-US" sz="2400" dirty="0">
                <a:latin typeface="Times New Roman" pitchFamily="18" charset="0"/>
                <a:cs typeface="Times New Roman" pitchFamily="18" charset="0"/>
              </a:rPr>
              <a:t>When infected Cyclops are ingested by the freshwater fish (plankton feeding fish), the </a:t>
            </a:r>
            <a:r>
              <a:rPr lang="en-US" sz="2400" dirty="0" err="1">
                <a:latin typeface="Times New Roman" pitchFamily="18" charset="0"/>
                <a:cs typeface="Times New Roman" pitchFamily="18" charset="0"/>
              </a:rPr>
              <a:t>procercoid</a:t>
            </a:r>
            <a:r>
              <a:rPr lang="en-US" sz="2400" dirty="0">
                <a:latin typeface="Times New Roman" pitchFamily="18" charset="0"/>
                <a:cs typeface="Times New Roman" pitchFamily="18" charset="0"/>
              </a:rPr>
              <a:t> larva penetrates the intestinal wall and develops into a </a:t>
            </a:r>
            <a:r>
              <a:rPr lang="en-US" sz="2400" dirty="0" err="1">
                <a:latin typeface="Times New Roman" pitchFamily="18" charset="0"/>
                <a:cs typeface="Times New Roman" pitchFamily="18" charset="0"/>
              </a:rPr>
              <a:t>plerocercoid</a:t>
            </a:r>
            <a:r>
              <a:rPr lang="en-US" sz="2400" dirty="0">
                <a:latin typeface="Times New Roman" pitchFamily="18" charset="0"/>
                <a:cs typeface="Times New Roman" pitchFamily="18" charset="0"/>
              </a:rPr>
              <a:t> larva (</a:t>
            </a:r>
            <a:r>
              <a:rPr lang="en-US" sz="2400" dirty="0" err="1">
                <a:latin typeface="Times New Roman" pitchFamily="18" charset="0"/>
                <a:cs typeface="Times New Roman" pitchFamily="18" charset="0"/>
              </a:rPr>
              <a:t>sparganum</a:t>
            </a:r>
            <a:r>
              <a:rPr lang="en-US" sz="2400" dirty="0">
                <a:latin typeface="Times New Roman" pitchFamily="18" charset="0"/>
                <a:cs typeface="Times New Roman" pitchFamily="18" charset="0"/>
              </a:rPr>
              <a:t>), infectious to man, cat, dog, or bear.</a:t>
            </a:r>
          </a:p>
          <a:p>
            <a:pPr>
              <a:defRPr/>
            </a:pPr>
            <a:r>
              <a:rPr lang="en-US" sz="2400" dirty="0">
                <a:latin typeface="Times New Roman" pitchFamily="18" charset="0"/>
                <a:cs typeface="Times New Roman" pitchFamily="18" charset="0"/>
              </a:rPr>
              <a:t>After ingestion of the infected fish, the </a:t>
            </a:r>
            <a:r>
              <a:rPr lang="en-US" sz="2400" dirty="0" err="1">
                <a:latin typeface="Times New Roman" pitchFamily="18" charset="0"/>
                <a:cs typeface="Times New Roman" pitchFamily="18" charset="0"/>
              </a:rPr>
              <a:t>plerocercoid</a:t>
            </a:r>
            <a:r>
              <a:rPr lang="en-US" sz="2400" dirty="0">
                <a:latin typeface="Times New Roman" pitchFamily="18" charset="0"/>
                <a:cs typeface="Times New Roman" pitchFamily="18" charset="0"/>
              </a:rPr>
              <a:t> develop into immature adults and then into mature adult tapeworms which will reside in the small intestine. </a:t>
            </a:r>
          </a:p>
          <a:p>
            <a:pPr>
              <a:defRPr/>
            </a:pPr>
            <a:r>
              <a:rPr lang="en-US" sz="2400" dirty="0">
                <a:latin typeface="Times New Roman" pitchFamily="18" charset="0"/>
                <a:cs typeface="Times New Roman" pitchFamily="18" charset="0"/>
              </a:rPr>
              <a:t>The adults of D. </a:t>
            </a:r>
            <a:r>
              <a:rPr lang="en-US" sz="2400" dirty="0" err="1">
                <a:latin typeface="Times New Roman" pitchFamily="18" charset="0"/>
                <a:cs typeface="Times New Roman" pitchFamily="18" charset="0"/>
              </a:rPr>
              <a:t>latum</a:t>
            </a:r>
            <a:r>
              <a:rPr lang="en-US" sz="2400" dirty="0">
                <a:latin typeface="Times New Roman" pitchFamily="18" charset="0"/>
                <a:cs typeface="Times New Roman" pitchFamily="18" charset="0"/>
              </a:rPr>
              <a:t> attach to the intestinal mucosa by means of the two bilateral grooves (</a:t>
            </a:r>
            <a:r>
              <a:rPr lang="en-US" sz="2400" dirty="0" err="1">
                <a:latin typeface="Times New Roman" pitchFamily="18" charset="0"/>
                <a:cs typeface="Times New Roman" pitchFamily="18" charset="0"/>
              </a:rPr>
              <a:t>bothria</a:t>
            </a:r>
            <a:r>
              <a:rPr lang="en-US" sz="2400" dirty="0">
                <a:latin typeface="Times New Roman" pitchFamily="18" charset="0"/>
                <a:cs typeface="Times New Roman" pitchFamily="18" charset="0"/>
              </a:rPr>
              <a:t>) of their </a:t>
            </a:r>
            <a:r>
              <a:rPr lang="en-US" sz="2400" dirty="0" err="1">
                <a:latin typeface="Times New Roman" pitchFamily="18" charset="0"/>
                <a:cs typeface="Times New Roman" pitchFamily="18" charset="0"/>
              </a:rPr>
              <a:t>scolex</a:t>
            </a:r>
            <a:r>
              <a:rPr lang="en-US" sz="2400" dirty="0">
                <a:latin typeface="Times New Roman" pitchFamily="18" charset="0"/>
                <a:cs typeface="Times New Roman" pitchFamily="18" charset="0"/>
              </a:rPr>
              <a:t>.  </a:t>
            </a:r>
          </a:p>
          <a:p>
            <a:pPr>
              <a:defRPr/>
            </a:pPr>
            <a:r>
              <a:rPr lang="en-US" sz="2400" dirty="0">
                <a:latin typeface="Times New Roman" pitchFamily="18" charset="0"/>
                <a:cs typeface="Times New Roman" pitchFamily="18" charset="0"/>
              </a:rPr>
              <a:t>Immature eggs are discharged from the </a:t>
            </a:r>
            <a:r>
              <a:rPr lang="en-US" sz="2400" dirty="0" err="1">
                <a:latin typeface="Times New Roman" pitchFamily="18" charset="0"/>
                <a:cs typeface="Times New Roman" pitchFamily="18" charset="0"/>
              </a:rPr>
              <a:t>proglottids</a:t>
            </a:r>
            <a:r>
              <a:rPr lang="en-US" sz="2400" dirty="0">
                <a:latin typeface="Times New Roman" pitchFamily="18" charset="0"/>
                <a:cs typeface="Times New Roman" pitchFamily="18" charset="0"/>
              </a:rPr>
              <a:t> (up to 1,000,000 eggs\ day\ worm) and are passed in the feces.  </a:t>
            </a:r>
          </a:p>
          <a:p>
            <a:pPr>
              <a:defRPr/>
            </a:pPr>
            <a:r>
              <a:rPr lang="en-US" sz="2400" dirty="0">
                <a:latin typeface="Times New Roman" pitchFamily="18" charset="0"/>
                <a:cs typeface="Times New Roman" pitchFamily="18" charset="0"/>
              </a:rPr>
              <a:t>Eggs appear in the feces 5 - 6 weeks after infection.  In addition to humans, many other mammals can also serve as definitive hosts for D. </a:t>
            </a:r>
            <a:r>
              <a:rPr lang="en-US" sz="2400" dirty="0" err="1">
                <a:latin typeface="Times New Roman" pitchFamily="18" charset="0"/>
                <a:cs typeface="Times New Roman" pitchFamily="18" charset="0"/>
              </a:rPr>
              <a:t>latum</a:t>
            </a:r>
            <a:r>
              <a:rPr lang="en-US" sz="2400" dirty="0">
                <a:latin typeface="Times New Roman" pitchFamily="18" charset="0"/>
                <a:cs typeface="Times New Roman" pitchFamily="18" charset="0"/>
              </a:rPr>
              <a:t>. </a:t>
            </a:r>
          </a:p>
          <a:p>
            <a:pPr>
              <a:defRPr/>
            </a:pPr>
            <a:endParaRPr lang="en-US" sz="2400" dirty="0">
              <a:latin typeface="Times New Roman" pitchFamily="18" charset="0"/>
              <a:cs typeface="Times New Roman" pitchFamily="18" charset="0"/>
            </a:endParaRPr>
          </a:p>
          <a:p>
            <a:pPr>
              <a:defRPr/>
            </a:pPr>
            <a:r>
              <a:rPr lang="en-US" sz="2400" dirty="0">
                <a:latin typeface="Times New Roman" pitchFamily="18" charset="0"/>
                <a:cs typeface="Times New Roman" pitchFamily="18" charset="0"/>
              </a:rPr>
              <a:t> </a:t>
            </a:r>
          </a:p>
          <a:p>
            <a:pPr>
              <a:defRPr/>
            </a:pPr>
            <a:endParaRPr lang="en-US" sz="2400" dirty="0">
              <a:latin typeface="Times New Roman" pitchFamily="18" charset="0"/>
              <a:cs typeface="Times New Roman" pitchFamily="18" charset="0"/>
            </a:endParaRPr>
          </a:p>
          <a:p>
            <a:pPr>
              <a:defRPr/>
            </a:pPr>
            <a:endParaRPr lang="en-US" sz="2400" dirty="0">
              <a:latin typeface="Times New Roman" pitchFamily="18" charset="0"/>
              <a:cs typeface="Times New Roman" pitchFamily="18" charset="0"/>
            </a:endParaRPr>
          </a:p>
          <a:p>
            <a:pPr>
              <a:defRPr/>
            </a:pPr>
            <a:endParaRPr lang="en-US" sz="2400" dirty="0">
              <a:latin typeface="Times New Roman" pitchFamily="18" charset="0"/>
              <a:cs typeface="Times New Roman" pitchFamily="18" charset="0"/>
            </a:endParaRPr>
          </a:p>
          <a:p>
            <a:pPr>
              <a:defRPr/>
            </a:pPr>
            <a:endParaRPr lang="en-US" sz="2400" dirty="0">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3008366809"/>
      </p:ext>
    </p:extLst>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6866">
                                            <p:txEl>
                                              <p:pRg st="0" end="0"/>
                                            </p:txEl>
                                          </p:spTgt>
                                        </p:tgtEl>
                                        <p:attrNameLst>
                                          <p:attrName>style.visibility</p:attrName>
                                        </p:attrNameLst>
                                      </p:cBhvr>
                                      <p:to>
                                        <p:strVal val="visible"/>
                                      </p:to>
                                    </p:set>
                                    <p:animEffect transition="in" filter="fade">
                                      <p:cBhvr>
                                        <p:cTn id="7" dur="1000"/>
                                        <p:tgtEl>
                                          <p:spTgt spid="36866">
                                            <p:txEl>
                                              <p:pRg st="0" end="0"/>
                                            </p:txEl>
                                          </p:spTgt>
                                        </p:tgtEl>
                                      </p:cBhvr>
                                    </p:animEffect>
                                    <p:anim calcmode="lin" valueType="num">
                                      <p:cBhvr>
                                        <p:cTn id="8" dur="1000" fill="hold"/>
                                        <p:tgtEl>
                                          <p:spTgt spid="3686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6866">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6866">
                                            <p:txEl>
                                              <p:pRg st="1" end="1"/>
                                            </p:txEl>
                                          </p:spTgt>
                                        </p:tgtEl>
                                        <p:attrNameLst>
                                          <p:attrName>style.visibility</p:attrName>
                                        </p:attrNameLst>
                                      </p:cBhvr>
                                      <p:to>
                                        <p:strVal val="visible"/>
                                      </p:to>
                                    </p:set>
                                    <p:animEffect transition="in" filter="fade">
                                      <p:cBhvr>
                                        <p:cTn id="12" dur="1000"/>
                                        <p:tgtEl>
                                          <p:spTgt spid="36866">
                                            <p:txEl>
                                              <p:pRg st="1" end="1"/>
                                            </p:txEl>
                                          </p:spTgt>
                                        </p:tgtEl>
                                      </p:cBhvr>
                                    </p:animEffect>
                                    <p:anim calcmode="lin" valueType="num">
                                      <p:cBhvr>
                                        <p:cTn id="13" dur="1000" fill="hold"/>
                                        <p:tgtEl>
                                          <p:spTgt spid="3686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6866">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36866">
                                            <p:txEl>
                                              <p:pRg st="2" end="2"/>
                                            </p:txEl>
                                          </p:spTgt>
                                        </p:tgtEl>
                                        <p:attrNameLst>
                                          <p:attrName>style.visibility</p:attrName>
                                        </p:attrNameLst>
                                      </p:cBhvr>
                                      <p:to>
                                        <p:strVal val="visible"/>
                                      </p:to>
                                    </p:set>
                                    <p:animEffect transition="in" filter="fade">
                                      <p:cBhvr>
                                        <p:cTn id="17" dur="1000"/>
                                        <p:tgtEl>
                                          <p:spTgt spid="36866">
                                            <p:txEl>
                                              <p:pRg st="2" end="2"/>
                                            </p:txEl>
                                          </p:spTgt>
                                        </p:tgtEl>
                                      </p:cBhvr>
                                    </p:animEffect>
                                    <p:anim calcmode="lin" valueType="num">
                                      <p:cBhvr>
                                        <p:cTn id="18" dur="1000" fill="hold"/>
                                        <p:tgtEl>
                                          <p:spTgt spid="3686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686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36866">
                                            <p:txEl>
                                              <p:pRg st="3" end="3"/>
                                            </p:txEl>
                                          </p:spTgt>
                                        </p:tgtEl>
                                        <p:attrNameLst>
                                          <p:attrName>style.visibility</p:attrName>
                                        </p:attrNameLst>
                                      </p:cBhvr>
                                      <p:to>
                                        <p:strVal val="visible"/>
                                      </p:to>
                                    </p:set>
                                    <p:animEffect transition="in" filter="fade">
                                      <p:cBhvr>
                                        <p:cTn id="24" dur="1000"/>
                                        <p:tgtEl>
                                          <p:spTgt spid="36866">
                                            <p:txEl>
                                              <p:pRg st="3" end="3"/>
                                            </p:txEl>
                                          </p:spTgt>
                                        </p:tgtEl>
                                      </p:cBhvr>
                                    </p:animEffect>
                                    <p:anim calcmode="lin" valueType="num">
                                      <p:cBhvr>
                                        <p:cTn id="25" dur="1000" fill="hold"/>
                                        <p:tgtEl>
                                          <p:spTgt spid="36866">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686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36866">
                                            <p:txEl>
                                              <p:pRg st="4" end="4"/>
                                            </p:txEl>
                                          </p:spTgt>
                                        </p:tgtEl>
                                        <p:attrNameLst>
                                          <p:attrName>style.visibility</p:attrName>
                                        </p:attrNameLst>
                                      </p:cBhvr>
                                      <p:to>
                                        <p:strVal val="visible"/>
                                      </p:to>
                                    </p:set>
                                    <p:animEffect transition="in" filter="fade">
                                      <p:cBhvr>
                                        <p:cTn id="31" dur="1000"/>
                                        <p:tgtEl>
                                          <p:spTgt spid="36866">
                                            <p:txEl>
                                              <p:pRg st="4" end="4"/>
                                            </p:txEl>
                                          </p:spTgt>
                                        </p:tgtEl>
                                      </p:cBhvr>
                                    </p:animEffect>
                                    <p:anim calcmode="lin" valueType="num">
                                      <p:cBhvr>
                                        <p:cTn id="32" dur="1000" fill="hold"/>
                                        <p:tgtEl>
                                          <p:spTgt spid="36866">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686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7" presetClass="entr" presetSubtype="0" fill="hold" grpId="0" nodeType="clickEffect">
                                  <p:stCondLst>
                                    <p:cond delay="0"/>
                                  </p:stCondLst>
                                  <p:childTnLst>
                                    <p:set>
                                      <p:cBhvr>
                                        <p:cTn id="37" dur="1" fill="hold">
                                          <p:stCondLst>
                                            <p:cond delay="0"/>
                                          </p:stCondLst>
                                        </p:cTn>
                                        <p:tgtEl>
                                          <p:spTgt spid="36866">
                                            <p:txEl>
                                              <p:pRg st="5" end="5"/>
                                            </p:txEl>
                                          </p:spTgt>
                                        </p:tgtEl>
                                        <p:attrNameLst>
                                          <p:attrName>style.visibility</p:attrName>
                                        </p:attrNameLst>
                                      </p:cBhvr>
                                      <p:to>
                                        <p:strVal val="visible"/>
                                      </p:to>
                                    </p:set>
                                    <p:animEffect transition="in" filter="fade">
                                      <p:cBhvr>
                                        <p:cTn id="38" dur="1000"/>
                                        <p:tgtEl>
                                          <p:spTgt spid="36866">
                                            <p:txEl>
                                              <p:pRg st="5" end="5"/>
                                            </p:txEl>
                                          </p:spTgt>
                                        </p:tgtEl>
                                      </p:cBhvr>
                                    </p:animEffect>
                                    <p:anim calcmode="lin" valueType="num">
                                      <p:cBhvr>
                                        <p:cTn id="39" dur="1000" fill="hold"/>
                                        <p:tgtEl>
                                          <p:spTgt spid="36866">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686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7" presetClass="entr" presetSubtype="0" fill="hold" grpId="0" nodeType="clickEffect">
                                  <p:stCondLst>
                                    <p:cond delay="0"/>
                                  </p:stCondLst>
                                  <p:childTnLst>
                                    <p:set>
                                      <p:cBhvr>
                                        <p:cTn id="44" dur="1" fill="hold">
                                          <p:stCondLst>
                                            <p:cond delay="0"/>
                                          </p:stCondLst>
                                        </p:cTn>
                                        <p:tgtEl>
                                          <p:spTgt spid="36866">
                                            <p:txEl>
                                              <p:pRg st="6" end="6"/>
                                            </p:txEl>
                                          </p:spTgt>
                                        </p:tgtEl>
                                        <p:attrNameLst>
                                          <p:attrName>style.visibility</p:attrName>
                                        </p:attrNameLst>
                                      </p:cBhvr>
                                      <p:to>
                                        <p:strVal val="visible"/>
                                      </p:to>
                                    </p:set>
                                    <p:animEffect transition="in" filter="fade">
                                      <p:cBhvr>
                                        <p:cTn id="45" dur="1000"/>
                                        <p:tgtEl>
                                          <p:spTgt spid="36866">
                                            <p:txEl>
                                              <p:pRg st="6" end="6"/>
                                            </p:txEl>
                                          </p:spTgt>
                                        </p:tgtEl>
                                      </p:cBhvr>
                                    </p:animEffect>
                                    <p:anim calcmode="lin" valueType="num">
                                      <p:cBhvr>
                                        <p:cTn id="46" dur="1000" fill="hold"/>
                                        <p:tgtEl>
                                          <p:spTgt spid="36866">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3686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7" presetClass="entr" presetSubtype="0" fill="hold" grpId="0" nodeType="clickEffect">
                                  <p:stCondLst>
                                    <p:cond delay="0"/>
                                  </p:stCondLst>
                                  <p:childTnLst>
                                    <p:set>
                                      <p:cBhvr>
                                        <p:cTn id="51" dur="1" fill="hold">
                                          <p:stCondLst>
                                            <p:cond delay="0"/>
                                          </p:stCondLst>
                                        </p:cTn>
                                        <p:tgtEl>
                                          <p:spTgt spid="36866">
                                            <p:txEl>
                                              <p:pRg st="7" end="7"/>
                                            </p:txEl>
                                          </p:spTgt>
                                        </p:tgtEl>
                                        <p:attrNameLst>
                                          <p:attrName>style.visibility</p:attrName>
                                        </p:attrNameLst>
                                      </p:cBhvr>
                                      <p:to>
                                        <p:strVal val="visible"/>
                                      </p:to>
                                    </p:set>
                                    <p:animEffect transition="in" filter="fade">
                                      <p:cBhvr>
                                        <p:cTn id="52" dur="1000"/>
                                        <p:tgtEl>
                                          <p:spTgt spid="36866">
                                            <p:txEl>
                                              <p:pRg st="7" end="7"/>
                                            </p:txEl>
                                          </p:spTgt>
                                        </p:tgtEl>
                                      </p:cBhvr>
                                    </p:animEffect>
                                    <p:anim calcmode="lin" valueType="num">
                                      <p:cBhvr>
                                        <p:cTn id="53" dur="1000" fill="hold"/>
                                        <p:tgtEl>
                                          <p:spTgt spid="36866">
                                            <p:txEl>
                                              <p:pRg st="7" end="7"/>
                                            </p:txEl>
                                          </p:spTgt>
                                        </p:tgtEl>
                                        <p:attrNameLst>
                                          <p:attrName>ppt_x</p:attrName>
                                        </p:attrNameLst>
                                      </p:cBhvr>
                                      <p:tavLst>
                                        <p:tav tm="0">
                                          <p:val>
                                            <p:strVal val="#ppt_x"/>
                                          </p:val>
                                        </p:tav>
                                        <p:tav tm="100000">
                                          <p:val>
                                            <p:strVal val="#ppt_x"/>
                                          </p:val>
                                        </p:tav>
                                      </p:tavLst>
                                    </p:anim>
                                    <p:anim calcmode="lin" valueType="num">
                                      <p:cBhvr>
                                        <p:cTn id="54" dur="1000" fill="hold"/>
                                        <p:tgtEl>
                                          <p:spTgt spid="3686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7" presetClass="entr" presetSubtype="0" fill="hold" grpId="0" nodeType="clickEffect">
                                  <p:stCondLst>
                                    <p:cond delay="0"/>
                                  </p:stCondLst>
                                  <p:childTnLst>
                                    <p:set>
                                      <p:cBhvr>
                                        <p:cTn id="58" dur="1" fill="hold">
                                          <p:stCondLst>
                                            <p:cond delay="0"/>
                                          </p:stCondLst>
                                        </p:cTn>
                                        <p:tgtEl>
                                          <p:spTgt spid="36866">
                                            <p:txEl>
                                              <p:pRg st="8" end="8"/>
                                            </p:txEl>
                                          </p:spTgt>
                                        </p:tgtEl>
                                        <p:attrNameLst>
                                          <p:attrName>style.visibility</p:attrName>
                                        </p:attrNameLst>
                                      </p:cBhvr>
                                      <p:to>
                                        <p:strVal val="visible"/>
                                      </p:to>
                                    </p:set>
                                    <p:animEffect transition="in" filter="fade">
                                      <p:cBhvr>
                                        <p:cTn id="59" dur="1000"/>
                                        <p:tgtEl>
                                          <p:spTgt spid="36866">
                                            <p:txEl>
                                              <p:pRg st="8" end="8"/>
                                            </p:txEl>
                                          </p:spTgt>
                                        </p:tgtEl>
                                      </p:cBhvr>
                                    </p:animEffect>
                                    <p:anim calcmode="lin" valueType="num">
                                      <p:cBhvr>
                                        <p:cTn id="60" dur="1000" fill="hold"/>
                                        <p:tgtEl>
                                          <p:spTgt spid="36866">
                                            <p:txEl>
                                              <p:pRg st="8" end="8"/>
                                            </p:txEl>
                                          </p:spTgt>
                                        </p:tgtEl>
                                        <p:attrNameLst>
                                          <p:attrName>ppt_x</p:attrName>
                                        </p:attrNameLst>
                                      </p:cBhvr>
                                      <p:tavLst>
                                        <p:tav tm="0">
                                          <p:val>
                                            <p:strVal val="#ppt_x"/>
                                          </p:val>
                                        </p:tav>
                                        <p:tav tm="100000">
                                          <p:val>
                                            <p:strVal val="#ppt_x"/>
                                          </p:val>
                                        </p:tav>
                                      </p:tavLst>
                                    </p:anim>
                                    <p:anim calcmode="lin" valueType="num">
                                      <p:cBhvr>
                                        <p:cTn id="61" dur="1000" fill="hold"/>
                                        <p:tgtEl>
                                          <p:spTgt spid="36866">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7" presetClass="entr" presetSubtype="0" fill="hold" grpId="0" nodeType="clickEffect">
                                  <p:stCondLst>
                                    <p:cond delay="0"/>
                                  </p:stCondLst>
                                  <p:childTnLst>
                                    <p:set>
                                      <p:cBhvr>
                                        <p:cTn id="65" dur="1" fill="hold">
                                          <p:stCondLst>
                                            <p:cond delay="0"/>
                                          </p:stCondLst>
                                        </p:cTn>
                                        <p:tgtEl>
                                          <p:spTgt spid="36866">
                                            <p:txEl>
                                              <p:pRg st="10" end="10"/>
                                            </p:txEl>
                                          </p:spTgt>
                                        </p:tgtEl>
                                        <p:attrNameLst>
                                          <p:attrName>style.visibility</p:attrName>
                                        </p:attrNameLst>
                                      </p:cBhvr>
                                      <p:to>
                                        <p:strVal val="visible"/>
                                      </p:to>
                                    </p:set>
                                    <p:animEffect transition="in" filter="fade">
                                      <p:cBhvr>
                                        <p:cTn id="66" dur="1000"/>
                                        <p:tgtEl>
                                          <p:spTgt spid="36866">
                                            <p:txEl>
                                              <p:pRg st="10" end="10"/>
                                            </p:txEl>
                                          </p:spTgt>
                                        </p:tgtEl>
                                      </p:cBhvr>
                                    </p:animEffect>
                                    <p:anim calcmode="lin" valueType="num">
                                      <p:cBhvr>
                                        <p:cTn id="67" dur="1000" fill="hold"/>
                                        <p:tgtEl>
                                          <p:spTgt spid="36866">
                                            <p:txEl>
                                              <p:pRg st="10" end="10"/>
                                            </p:txEl>
                                          </p:spTgt>
                                        </p:tgtEl>
                                        <p:attrNameLst>
                                          <p:attrName>ppt_x</p:attrName>
                                        </p:attrNameLst>
                                      </p:cBhvr>
                                      <p:tavLst>
                                        <p:tav tm="0">
                                          <p:val>
                                            <p:strVal val="#ppt_x"/>
                                          </p:val>
                                        </p:tav>
                                        <p:tav tm="100000">
                                          <p:val>
                                            <p:strVal val="#ppt_x"/>
                                          </p:val>
                                        </p:tav>
                                      </p:tavLst>
                                    </p:anim>
                                    <p:anim calcmode="lin" valueType="num">
                                      <p:cBhvr>
                                        <p:cTn id="68" dur="1000" fill="hold"/>
                                        <p:tgtEl>
                                          <p:spTgt spid="36866">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build="p"/>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434" name="Picture 2" descr="Life cycle of Diphyllobothrium lat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685801"/>
            <a:ext cx="8686800" cy="601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Rectangle 3"/>
          <p:cNvSpPr>
            <a:spLocks noChangeArrowheads="1"/>
          </p:cNvSpPr>
          <p:nvPr/>
        </p:nvSpPr>
        <p:spPr bwMode="auto">
          <a:xfrm>
            <a:off x="1524000" y="1"/>
            <a:ext cx="2819400" cy="701675"/>
          </a:xfrm>
          <a:prstGeom prst="rect">
            <a:avLst/>
          </a:prstGeom>
          <a:noFill/>
          <a:ln w="9525">
            <a:noFill/>
            <a:miter lim="800000"/>
            <a:headEnd/>
            <a:tailEnd/>
          </a:ln>
          <a:effectLst/>
        </p:spPr>
        <p:txBody>
          <a:bodyPr>
            <a:spAutoFit/>
          </a:bodyPr>
          <a:lstStyle/>
          <a:p>
            <a:pPr algn="l">
              <a:defRPr/>
            </a:pPr>
            <a:r>
              <a:rPr lang="en-US" sz="4000" b="1">
                <a:solidFill>
                  <a:schemeClr val="hlink"/>
                </a:solidFill>
                <a:effectLst>
                  <a:outerShdw blurRad="38100" dist="38100" dir="2700000" algn="tl">
                    <a:srgbClr val="000000"/>
                  </a:outerShdw>
                </a:effectLst>
                <a:latin typeface="Times New Roman" pitchFamily="18" charset="0"/>
                <a:cs typeface="Times New Roman" pitchFamily="18" charset="0"/>
              </a:rPr>
              <a:t>Life cycle:</a:t>
            </a:r>
          </a:p>
        </p:txBody>
      </p:sp>
    </p:spTree>
    <p:custDataLst>
      <p:tags r:id="rId1"/>
    </p:custDataLst>
    <p:extLst>
      <p:ext uri="{BB962C8B-B14F-4D97-AF65-F5344CB8AC3E}">
        <p14:creationId xmlns:p14="http://schemas.microsoft.com/office/powerpoint/2010/main" val="2755701932"/>
      </p:ext>
    </p:extLst>
  </p:cSld>
  <p:clrMapOvr>
    <a:masterClrMapping/>
  </p:clrMapOvr>
  <p:transition>
    <p:cover dir="d"/>
  </p:transition>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9" name="Rectangle 3"/>
          <p:cNvSpPr>
            <a:spLocks noGrp="1" noChangeArrowheads="1"/>
          </p:cNvSpPr>
          <p:nvPr>
            <p:ph type="body" idx="1"/>
          </p:nvPr>
        </p:nvSpPr>
        <p:spPr>
          <a:xfrm>
            <a:off x="64655" y="0"/>
            <a:ext cx="12025745" cy="6858000"/>
          </a:xfrm>
        </p:spPr>
        <p:txBody>
          <a:bodyPr>
            <a:normAutofit/>
          </a:bodyPr>
          <a:lstStyle/>
          <a:p>
            <a:pPr algn="l" rtl="0" eaLnBrk="1" hangingPunct="1">
              <a:buFont typeface="Wingdings" panose="05000000000000000000" pitchFamily="2" charset="2"/>
              <a:buNone/>
              <a:defRPr/>
            </a:pPr>
            <a:r>
              <a:rPr lang="en-US" sz="6000" b="1" u="sng" dirty="0">
                <a:solidFill>
                  <a:srgbClr val="FF9900"/>
                </a:solidFill>
                <a:latin typeface="Times New Roman" pitchFamily="18" charset="0"/>
                <a:cs typeface="Times New Roman" pitchFamily="18" charset="0"/>
              </a:rPr>
              <a:t>Note:</a:t>
            </a:r>
          </a:p>
          <a:p>
            <a:pPr>
              <a:defRPr/>
            </a:pPr>
            <a:r>
              <a:rPr lang="en-US" sz="2400" dirty="0">
                <a:latin typeface="Arial Narrow" panose="020B0606020202030204" pitchFamily="34" charset="0"/>
                <a:cs typeface="Times New Roman" pitchFamily="18" charset="0"/>
              </a:rPr>
              <a:t>Eggs must be discharged into cool fresh water where they </a:t>
            </a:r>
            <a:r>
              <a:rPr lang="en-US" sz="2400" dirty="0" err="1">
                <a:latin typeface="Arial Narrow" panose="020B0606020202030204" pitchFamily="34" charset="0"/>
                <a:cs typeface="Times New Roman" pitchFamily="18" charset="0"/>
              </a:rPr>
              <a:t>emberyonated</a:t>
            </a:r>
            <a:r>
              <a:rPr lang="en-US" sz="2400" dirty="0">
                <a:latin typeface="Arial Narrow" panose="020B0606020202030204" pitchFamily="34" charset="0"/>
                <a:cs typeface="Times New Roman" pitchFamily="18" charset="0"/>
              </a:rPr>
              <a:t> and hatch.</a:t>
            </a:r>
          </a:p>
          <a:p>
            <a:pPr>
              <a:defRPr/>
            </a:pPr>
            <a:endParaRPr lang="en-US" sz="2400" dirty="0">
              <a:latin typeface="Arial Narrow" panose="020B0606020202030204" pitchFamily="34" charset="0"/>
              <a:cs typeface="Times New Roman" pitchFamily="18" charset="0"/>
            </a:endParaRPr>
          </a:p>
          <a:p>
            <a:pPr>
              <a:defRPr/>
            </a:pPr>
            <a:r>
              <a:rPr lang="en-US" sz="2400" dirty="0">
                <a:latin typeface="Arial Narrow" panose="020B0606020202030204" pitchFamily="34" charset="0"/>
                <a:cs typeface="Times New Roman" pitchFamily="18" charset="0"/>
              </a:rPr>
              <a:t>The emerging ciliated embryo must be eaten by a copepod in which the embryo transforms into a </a:t>
            </a:r>
            <a:r>
              <a:rPr lang="en-US" sz="2400" dirty="0" err="1">
                <a:latin typeface="Arial Narrow" panose="020B0606020202030204" pitchFamily="34" charset="0"/>
                <a:cs typeface="Times New Roman" pitchFamily="18" charset="0"/>
              </a:rPr>
              <a:t>procercoid</a:t>
            </a:r>
            <a:r>
              <a:rPr lang="en-US" sz="2400" dirty="0">
                <a:latin typeface="Arial Narrow" panose="020B0606020202030204" pitchFamily="34" charset="0"/>
                <a:cs typeface="Times New Roman" pitchFamily="18" charset="0"/>
              </a:rPr>
              <a:t>.</a:t>
            </a:r>
          </a:p>
          <a:p>
            <a:pPr>
              <a:defRPr/>
            </a:pPr>
            <a:endParaRPr lang="en-US" sz="2400" dirty="0">
              <a:latin typeface="Arial Narrow" panose="020B0606020202030204" pitchFamily="34" charset="0"/>
              <a:cs typeface="Times New Roman" pitchFamily="18" charset="0"/>
            </a:endParaRPr>
          </a:p>
          <a:p>
            <a:pPr>
              <a:defRPr/>
            </a:pPr>
            <a:r>
              <a:rPr lang="en-US" sz="2400" dirty="0">
                <a:solidFill>
                  <a:prstClr val="black"/>
                </a:solidFill>
                <a:latin typeface="Arial Narrow" panose="020B0606020202030204" pitchFamily="34" charset="0"/>
                <a:cs typeface="Times New Roman" pitchFamily="18" charset="0"/>
              </a:rPr>
              <a:t>The infected copepod (</a:t>
            </a:r>
            <a:r>
              <a:rPr lang="en-US" sz="2400" i="1" dirty="0">
                <a:solidFill>
                  <a:prstClr val="black"/>
                </a:solidFill>
                <a:latin typeface="Arial Narrow" panose="020B0606020202030204" pitchFamily="34" charset="0"/>
                <a:cs typeface="Times New Roman" pitchFamily="18" charset="0"/>
              </a:rPr>
              <a:t>Cyclops</a:t>
            </a:r>
            <a:r>
              <a:rPr lang="en-US" sz="2400" dirty="0">
                <a:solidFill>
                  <a:prstClr val="black"/>
                </a:solidFill>
                <a:latin typeface="Arial Narrow" panose="020B0606020202030204" pitchFamily="34" charset="0"/>
                <a:cs typeface="Times New Roman" pitchFamily="18" charset="0"/>
              </a:rPr>
              <a:t>)</a:t>
            </a:r>
            <a:r>
              <a:rPr lang="en-US" sz="2400" dirty="0">
                <a:solidFill>
                  <a:prstClr val="black"/>
                </a:solidFill>
                <a:latin typeface="Arial Narrow" panose="020B0606020202030204" pitchFamily="34" charset="0"/>
              </a:rPr>
              <a:t> </a:t>
            </a:r>
            <a:r>
              <a:rPr lang="en-US" sz="2400" dirty="0">
                <a:solidFill>
                  <a:prstClr val="black"/>
                </a:solidFill>
                <a:latin typeface="Arial Narrow" panose="020B0606020202030204" pitchFamily="34" charset="0"/>
                <a:cs typeface="Times New Roman" pitchFamily="18" charset="0"/>
              </a:rPr>
              <a:t>must then be eaten by a plankton-feeding fish in the flesh of which the </a:t>
            </a:r>
            <a:r>
              <a:rPr lang="en-US" sz="2400" dirty="0" err="1">
                <a:solidFill>
                  <a:prstClr val="black"/>
                </a:solidFill>
                <a:latin typeface="Arial Narrow" panose="020B0606020202030204" pitchFamily="34" charset="0"/>
                <a:cs typeface="Times New Roman" pitchFamily="18" charset="0"/>
              </a:rPr>
              <a:t>procercoid</a:t>
            </a:r>
            <a:r>
              <a:rPr lang="en-US" sz="2400" dirty="0">
                <a:solidFill>
                  <a:prstClr val="black"/>
                </a:solidFill>
                <a:latin typeface="Arial Narrow" panose="020B0606020202030204" pitchFamily="34" charset="0"/>
                <a:cs typeface="Times New Roman" pitchFamily="18" charset="0"/>
              </a:rPr>
              <a:t> transforms into a </a:t>
            </a:r>
            <a:r>
              <a:rPr lang="en-US" sz="2400" dirty="0" err="1">
                <a:solidFill>
                  <a:prstClr val="black"/>
                </a:solidFill>
                <a:latin typeface="Arial Narrow" panose="020B0606020202030204" pitchFamily="34" charset="0"/>
                <a:cs typeface="Times New Roman" pitchFamily="18" charset="0"/>
              </a:rPr>
              <a:t>plerocercoid</a:t>
            </a:r>
            <a:r>
              <a:rPr lang="en-US" sz="2400" dirty="0">
                <a:solidFill>
                  <a:prstClr val="black"/>
                </a:solidFill>
                <a:latin typeface="Arial Narrow" panose="020B0606020202030204" pitchFamily="34" charset="0"/>
                <a:cs typeface="Times New Roman" pitchFamily="18" charset="0"/>
              </a:rPr>
              <a:t> (</a:t>
            </a:r>
            <a:r>
              <a:rPr lang="en-US" sz="2400" dirty="0" err="1">
                <a:solidFill>
                  <a:prstClr val="black"/>
                </a:solidFill>
                <a:latin typeface="Arial Narrow" panose="020B0606020202030204" pitchFamily="34" charset="0"/>
                <a:cs typeface="Times New Roman" pitchFamily="18" charset="0"/>
              </a:rPr>
              <a:t>sparganum</a:t>
            </a:r>
            <a:r>
              <a:rPr lang="en-US" sz="2400" dirty="0">
                <a:solidFill>
                  <a:prstClr val="black"/>
                </a:solidFill>
                <a:latin typeface="Arial Narrow" panose="020B0606020202030204" pitchFamily="34" charset="0"/>
                <a:cs typeface="Times New Roman" pitchFamily="18" charset="0"/>
              </a:rPr>
              <a:t>).</a:t>
            </a:r>
          </a:p>
          <a:p>
            <a:pPr>
              <a:defRPr/>
            </a:pPr>
            <a:endParaRPr lang="en-US" sz="2400" dirty="0">
              <a:solidFill>
                <a:prstClr val="black"/>
              </a:solidFill>
              <a:latin typeface="Arial Narrow" panose="020B0606020202030204" pitchFamily="34" charset="0"/>
              <a:cs typeface="Times New Roman" pitchFamily="18" charset="0"/>
            </a:endParaRPr>
          </a:p>
          <a:p>
            <a:pPr>
              <a:defRPr/>
            </a:pPr>
            <a:r>
              <a:rPr lang="en-US" sz="2400" dirty="0">
                <a:solidFill>
                  <a:prstClr val="black"/>
                </a:solidFill>
                <a:latin typeface="Arial Narrow" panose="020B0606020202030204" pitchFamily="34" charset="0"/>
                <a:cs typeface="Times New Roman" pitchFamily="18" charset="0"/>
              </a:rPr>
              <a:t>The infected fish must be eaten raw by the definitive host in whose intestine the larva develops into the adult worm.</a:t>
            </a:r>
          </a:p>
          <a:p>
            <a:pPr>
              <a:defRPr/>
            </a:pPr>
            <a:endParaRPr lang="en-US" sz="2400" dirty="0">
              <a:solidFill>
                <a:prstClr val="black"/>
              </a:solidFill>
              <a:latin typeface="Arial Narrow" panose="020B0606020202030204" pitchFamily="34" charset="0"/>
              <a:cs typeface="Times New Roman" pitchFamily="18" charset="0"/>
            </a:endParaRPr>
          </a:p>
          <a:p>
            <a:pPr>
              <a:defRPr/>
            </a:pPr>
            <a:r>
              <a:rPr lang="en-US" sz="2400" dirty="0">
                <a:solidFill>
                  <a:prstClr val="black"/>
                </a:solidFill>
                <a:latin typeface="Arial Narrow" panose="020B0606020202030204" pitchFamily="34" charset="0"/>
                <a:cs typeface="Times New Roman" pitchFamily="18" charset="0"/>
              </a:rPr>
              <a:t>Although dogs and bears are reservoirs of </a:t>
            </a:r>
            <a:r>
              <a:rPr lang="en-US" sz="2400" i="1" dirty="0">
                <a:solidFill>
                  <a:prstClr val="black"/>
                </a:solidFill>
                <a:latin typeface="Arial Narrow" panose="020B0606020202030204" pitchFamily="34" charset="0"/>
                <a:cs typeface="Times New Roman" pitchFamily="18" charset="0"/>
              </a:rPr>
              <a:t>D. </a:t>
            </a:r>
            <a:r>
              <a:rPr lang="en-US" sz="2400" i="1" dirty="0" err="1">
                <a:solidFill>
                  <a:prstClr val="black"/>
                </a:solidFill>
                <a:latin typeface="Arial Narrow" panose="020B0606020202030204" pitchFamily="34" charset="0"/>
                <a:cs typeface="Times New Roman" pitchFamily="18" charset="0"/>
              </a:rPr>
              <a:t>latum</a:t>
            </a:r>
            <a:r>
              <a:rPr lang="en-US" sz="2400" dirty="0">
                <a:solidFill>
                  <a:prstClr val="black"/>
                </a:solidFill>
                <a:latin typeface="Arial Narrow" panose="020B0606020202030204" pitchFamily="34" charset="0"/>
                <a:cs typeface="Times New Roman" pitchFamily="18" charset="0"/>
              </a:rPr>
              <a:t>, man is </a:t>
            </a:r>
            <a:r>
              <a:rPr lang="en-US" sz="2400" dirty="0" err="1">
                <a:solidFill>
                  <a:prstClr val="black"/>
                </a:solidFill>
                <a:latin typeface="Arial Narrow" panose="020B0606020202030204" pitchFamily="34" charset="0"/>
                <a:cs typeface="Times New Roman" pitchFamily="18" charset="0"/>
              </a:rPr>
              <a:t>primarly</a:t>
            </a:r>
            <a:r>
              <a:rPr lang="en-US" sz="2400" dirty="0">
                <a:solidFill>
                  <a:prstClr val="black"/>
                </a:solidFill>
                <a:latin typeface="Arial Narrow" panose="020B0606020202030204" pitchFamily="34" charset="0"/>
                <a:cs typeface="Times New Roman" pitchFamily="18" charset="0"/>
              </a:rPr>
              <a:t> responsible for maintaining the life cycle of </a:t>
            </a:r>
            <a:r>
              <a:rPr lang="en-US" sz="2400" i="1" dirty="0">
                <a:solidFill>
                  <a:prstClr val="black"/>
                </a:solidFill>
                <a:latin typeface="Arial Narrow" panose="020B0606020202030204" pitchFamily="34" charset="0"/>
                <a:cs typeface="Times New Roman" pitchFamily="18" charset="0"/>
              </a:rPr>
              <a:t>D. </a:t>
            </a:r>
            <a:r>
              <a:rPr lang="en-US" sz="2400" i="1" dirty="0" err="1">
                <a:solidFill>
                  <a:prstClr val="black"/>
                </a:solidFill>
                <a:latin typeface="Arial Narrow" panose="020B0606020202030204" pitchFamily="34" charset="0"/>
                <a:cs typeface="Times New Roman" pitchFamily="18" charset="0"/>
              </a:rPr>
              <a:t>latum</a:t>
            </a:r>
            <a:r>
              <a:rPr lang="en-US" sz="2400" i="1" dirty="0">
                <a:solidFill>
                  <a:prstClr val="black"/>
                </a:solidFill>
                <a:latin typeface="Arial Narrow" panose="020B0606020202030204" pitchFamily="34" charset="0"/>
                <a:cs typeface="Times New Roman" pitchFamily="18" charset="0"/>
              </a:rPr>
              <a:t>.</a:t>
            </a:r>
          </a:p>
          <a:p>
            <a:pPr algn="l" rtl="0" eaLnBrk="1" hangingPunct="1">
              <a:buFont typeface="Wingdings" panose="05000000000000000000" pitchFamily="2" charset="2"/>
              <a:buChar char="Ø"/>
              <a:defRPr/>
            </a:pPr>
            <a:endParaRPr lang="en-US" sz="2400" b="1" dirty="0">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3670821734"/>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Effect transition="in" filter="fade">
                                      <p:cBhvr>
                                        <p:cTn id="7" dur="1000"/>
                                        <p:tgtEl>
                                          <p:spTgt spid="50179">
                                            <p:txEl>
                                              <p:pRg st="0" end="0"/>
                                            </p:txEl>
                                          </p:spTgt>
                                        </p:tgtEl>
                                      </p:cBhvr>
                                    </p:animEffect>
                                    <p:anim calcmode="lin" valueType="num">
                                      <p:cBhvr>
                                        <p:cTn id="8" dur="1000" fill="hold"/>
                                        <p:tgtEl>
                                          <p:spTgt spid="50179">
                                            <p:txEl>
                                              <p:pRg st="0" end="0"/>
                                            </p:txEl>
                                          </p:spTgt>
                                        </p:tgtEl>
                                        <p:attrNameLst>
                                          <p:attrName>ppt_x</p:attrName>
                                        </p:attrNameLst>
                                      </p:cBhvr>
                                      <p:tavLst>
                                        <p:tav tm="0">
                                          <p:val>
                                            <p:strVal val="#ppt_x"/>
                                          </p:val>
                                        </p:tav>
                                        <p:tav tm="100000">
                                          <p:val>
                                            <p:strVal val="#ppt_x"/>
                                          </p:val>
                                        </p:tav>
                                      </p:tavLst>
                                    </p:anim>
                                    <p:anim calcmode="lin" valueType="num">
                                      <p:cBhvr>
                                        <p:cTn id="9" dur="898" decel="100000" fill="hold"/>
                                        <p:tgtEl>
                                          <p:spTgt spid="50179">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50179">
                                            <p:txEl>
                                              <p:pRg st="0" end="0"/>
                                            </p:txEl>
                                          </p:spTgt>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50179">
                                            <p:txEl>
                                              <p:pRg st="1" end="1"/>
                                            </p:txEl>
                                          </p:spTgt>
                                        </p:tgtEl>
                                        <p:attrNameLst>
                                          <p:attrName>style.visibility</p:attrName>
                                        </p:attrNameLst>
                                      </p:cBhvr>
                                      <p:to>
                                        <p:strVal val="visible"/>
                                      </p:to>
                                    </p:set>
                                    <p:animEffect transition="in" filter="fade">
                                      <p:cBhvr>
                                        <p:cTn id="13" dur="1000"/>
                                        <p:tgtEl>
                                          <p:spTgt spid="50179">
                                            <p:txEl>
                                              <p:pRg st="1" end="1"/>
                                            </p:txEl>
                                          </p:spTgt>
                                        </p:tgtEl>
                                      </p:cBhvr>
                                    </p:animEffect>
                                    <p:anim calcmode="lin" valueType="num">
                                      <p:cBhvr>
                                        <p:cTn id="14" dur="1000" fill="hold"/>
                                        <p:tgtEl>
                                          <p:spTgt spid="50179">
                                            <p:txEl>
                                              <p:pRg st="1" end="1"/>
                                            </p:txEl>
                                          </p:spTgt>
                                        </p:tgtEl>
                                        <p:attrNameLst>
                                          <p:attrName>ppt_x</p:attrName>
                                        </p:attrNameLst>
                                      </p:cBhvr>
                                      <p:tavLst>
                                        <p:tav tm="0">
                                          <p:val>
                                            <p:strVal val="#ppt_x"/>
                                          </p:val>
                                        </p:tav>
                                        <p:tav tm="100000">
                                          <p:val>
                                            <p:strVal val="#ppt_x"/>
                                          </p:val>
                                        </p:tav>
                                      </p:tavLst>
                                    </p:anim>
                                    <p:anim calcmode="lin" valueType="num">
                                      <p:cBhvr>
                                        <p:cTn id="15" dur="898" decel="100000" fill="hold"/>
                                        <p:tgtEl>
                                          <p:spTgt spid="50179">
                                            <p:txEl>
                                              <p:pRg st="1" end="1"/>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898"/>
                                          </p:stCondLst>
                                        </p:cTn>
                                        <p:tgtEl>
                                          <p:spTgt spid="50179">
                                            <p:txEl>
                                              <p:pRg st="1" end="1"/>
                                            </p:txEl>
                                          </p:spTgt>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50179">
                                            <p:txEl>
                                              <p:pRg st="3" end="3"/>
                                            </p:txEl>
                                          </p:spTgt>
                                        </p:tgtEl>
                                        <p:attrNameLst>
                                          <p:attrName>style.visibility</p:attrName>
                                        </p:attrNameLst>
                                      </p:cBhvr>
                                      <p:to>
                                        <p:strVal val="visible"/>
                                      </p:to>
                                    </p:set>
                                    <p:animEffect transition="in" filter="fade">
                                      <p:cBhvr>
                                        <p:cTn id="19" dur="1000"/>
                                        <p:tgtEl>
                                          <p:spTgt spid="50179">
                                            <p:txEl>
                                              <p:pRg st="3" end="3"/>
                                            </p:txEl>
                                          </p:spTgt>
                                        </p:tgtEl>
                                      </p:cBhvr>
                                    </p:animEffect>
                                    <p:anim calcmode="lin" valueType="num">
                                      <p:cBhvr>
                                        <p:cTn id="20" dur="1000" fill="hold"/>
                                        <p:tgtEl>
                                          <p:spTgt spid="50179">
                                            <p:txEl>
                                              <p:pRg st="3" end="3"/>
                                            </p:txEl>
                                          </p:spTgt>
                                        </p:tgtEl>
                                        <p:attrNameLst>
                                          <p:attrName>ppt_x</p:attrName>
                                        </p:attrNameLst>
                                      </p:cBhvr>
                                      <p:tavLst>
                                        <p:tav tm="0">
                                          <p:val>
                                            <p:strVal val="#ppt_x"/>
                                          </p:val>
                                        </p:tav>
                                        <p:tav tm="100000">
                                          <p:val>
                                            <p:strVal val="#ppt_x"/>
                                          </p:val>
                                        </p:tav>
                                      </p:tavLst>
                                    </p:anim>
                                    <p:anim calcmode="lin" valueType="num">
                                      <p:cBhvr>
                                        <p:cTn id="21" dur="898" decel="100000" fill="hold"/>
                                        <p:tgtEl>
                                          <p:spTgt spid="50179">
                                            <p:txEl>
                                              <p:pRg st="3" end="3"/>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898"/>
                                          </p:stCondLst>
                                        </p:cTn>
                                        <p:tgtEl>
                                          <p:spTgt spid="50179">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7" presetClass="entr" presetSubtype="0" fill="hold" grpId="0" nodeType="clickEffect">
                                  <p:stCondLst>
                                    <p:cond delay="0"/>
                                  </p:stCondLst>
                                  <p:childTnLst>
                                    <p:set>
                                      <p:cBhvr>
                                        <p:cTn id="26" dur="1" fill="hold">
                                          <p:stCondLst>
                                            <p:cond delay="0"/>
                                          </p:stCondLst>
                                        </p:cTn>
                                        <p:tgtEl>
                                          <p:spTgt spid="50179">
                                            <p:txEl>
                                              <p:pRg st="5" end="5"/>
                                            </p:txEl>
                                          </p:spTgt>
                                        </p:tgtEl>
                                        <p:attrNameLst>
                                          <p:attrName>style.visibility</p:attrName>
                                        </p:attrNameLst>
                                      </p:cBhvr>
                                      <p:to>
                                        <p:strVal val="visible"/>
                                      </p:to>
                                    </p:set>
                                    <p:animEffect transition="in" filter="fade">
                                      <p:cBhvr>
                                        <p:cTn id="27" dur="1000"/>
                                        <p:tgtEl>
                                          <p:spTgt spid="50179">
                                            <p:txEl>
                                              <p:pRg st="5" end="5"/>
                                            </p:txEl>
                                          </p:spTgt>
                                        </p:tgtEl>
                                      </p:cBhvr>
                                    </p:animEffect>
                                    <p:anim calcmode="lin" valueType="num">
                                      <p:cBhvr>
                                        <p:cTn id="28" dur="1000" fill="hold"/>
                                        <p:tgtEl>
                                          <p:spTgt spid="50179">
                                            <p:txEl>
                                              <p:pRg st="5" end="5"/>
                                            </p:txEl>
                                          </p:spTgt>
                                        </p:tgtEl>
                                        <p:attrNameLst>
                                          <p:attrName>ppt_x</p:attrName>
                                        </p:attrNameLst>
                                      </p:cBhvr>
                                      <p:tavLst>
                                        <p:tav tm="0">
                                          <p:val>
                                            <p:strVal val="#ppt_x"/>
                                          </p:val>
                                        </p:tav>
                                        <p:tav tm="100000">
                                          <p:val>
                                            <p:strVal val="#ppt_x"/>
                                          </p:val>
                                        </p:tav>
                                      </p:tavLst>
                                    </p:anim>
                                    <p:anim calcmode="lin" valueType="num">
                                      <p:cBhvr>
                                        <p:cTn id="29" dur="898" decel="100000" fill="hold"/>
                                        <p:tgtEl>
                                          <p:spTgt spid="50179">
                                            <p:txEl>
                                              <p:pRg st="5" end="5"/>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898"/>
                                          </p:stCondLst>
                                        </p:cTn>
                                        <p:tgtEl>
                                          <p:spTgt spid="50179">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7" presetClass="entr" presetSubtype="0" fill="hold" grpId="0" nodeType="clickEffect">
                                  <p:stCondLst>
                                    <p:cond delay="0"/>
                                  </p:stCondLst>
                                  <p:childTnLst>
                                    <p:set>
                                      <p:cBhvr>
                                        <p:cTn id="34" dur="1" fill="hold">
                                          <p:stCondLst>
                                            <p:cond delay="0"/>
                                          </p:stCondLst>
                                        </p:cTn>
                                        <p:tgtEl>
                                          <p:spTgt spid="50179">
                                            <p:txEl>
                                              <p:pRg st="7" end="7"/>
                                            </p:txEl>
                                          </p:spTgt>
                                        </p:tgtEl>
                                        <p:attrNameLst>
                                          <p:attrName>style.visibility</p:attrName>
                                        </p:attrNameLst>
                                      </p:cBhvr>
                                      <p:to>
                                        <p:strVal val="visible"/>
                                      </p:to>
                                    </p:set>
                                    <p:animEffect transition="in" filter="fade">
                                      <p:cBhvr>
                                        <p:cTn id="35" dur="1000"/>
                                        <p:tgtEl>
                                          <p:spTgt spid="50179">
                                            <p:txEl>
                                              <p:pRg st="7" end="7"/>
                                            </p:txEl>
                                          </p:spTgt>
                                        </p:tgtEl>
                                      </p:cBhvr>
                                    </p:animEffect>
                                    <p:anim calcmode="lin" valueType="num">
                                      <p:cBhvr>
                                        <p:cTn id="36" dur="1000" fill="hold"/>
                                        <p:tgtEl>
                                          <p:spTgt spid="50179">
                                            <p:txEl>
                                              <p:pRg st="7" end="7"/>
                                            </p:txEl>
                                          </p:spTgt>
                                        </p:tgtEl>
                                        <p:attrNameLst>
                                          <p:attrName>ppt_x</p:attrName>
                                        </p:attrNameLst>
                                      </p:cBhvr>
                                      <p:tavLst>
                                        <p:tav tm="0">
                                          <p:val>
                                            <p:strVal val="#ppt_x"/>
                                          </p:val>
                                        </p:tav>
                                        <p:tav tm="100000">
                                          <p:val>
                                            <p:strVal val="#ppt_x"/>
                                          </p:val>
                                        </p:tav>
                                      </p:tavLst>
                                    </p:anim>
                                    <p:anim calcmode="lin" valueType="num">
                                      <p:cBhvr>
                                        <p:cTn id="37" dur="898" decel="100000" fill="hold"/>
                                        <p:tgtEl>
                                          <p:spTgt spid="50179">
                                            <p:txEl>
                                              <p:pRg st="7" end="7"/>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898"/>
                                          </p:stCondLst>
                                        </p:cTn>
                                        <p:tgtEl>
                                          <p:spTgt spid="50179">
                                            <p:txEl>
                                              <p:pRg st="7" end="7"/>
                                            </p:txEl>
                                          </p:spTgt>
                                        </p:tgtEl>
                                        <p:attrNameLst>
                                          <p:attrName>ppt_y</p:attrName>
                                        </p:attrNameLst>
                                      </p:cBhvr>
                                      <p:tavLst>
                                        <p:tav tm="0">
                                          <p:val>
                                            <p:strVal val="#ppt_y-.03"/>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7" presetClass="entr" presetSubtype="0" fill="hold" grpId="0" nodeType="clickEffect">
                                  <p:stCondLst>
                                    <p:cond delay="0"/>
                                  </p:stCondLst>
                                  <p:childTnLst>
                                    <p:set>
                                      <p:cBhvr>
                                        <p:cTn id="42" dur="1" fill="hold">
                                          <p:stCondLst>
                                            <p:cond delay="0"/>
                                          </p:stCondLst>
                                        </p:cTn>
                                        <p:tgtEl>
                                          <p:spTgt spid="50179">
                                            <p:txEl>
                                              <p:pRg st="9" end="9"/>
                                            </p:txEl>
                                          </p:spTgt>
                                        </p:tgtEl>
                                        <p:attrNameLst>
                                          <p:attrName>style.visibility</p:attrName>
                                        </p:attrNameLst>
                                      </p:cBhvr>
                                      <p:to>
                                        <p:strVal val="visible"/>
                                      </p:to>
                                    </p:set>
                                    <p:animEffect transition="in" filter="fade">
                                      <p:cBhvr>
                                        <p:cTn id="43" dur="1000"/>
                                        <p:tgtEl>
                                          <p:spTgt spid="50179">
                                            <p:txEl>
                                              <p:pRg st="9" end="9"/>
                                            </p:txEl>
                                          </p:spTgt>
                                        </p:tgtEl>
                                      </p:cBhvr>
                                    </p:animEffect>
                                    <p:anim calcmode="lin" valueType="num">
                                      <p:cBhvr>
                                        <p:cTn id="44" dur="1000" fill="hold"/>
                                        <p:tgtEl>
                                          <p:spTgt spid="50179">
                                            <p:txEl>
                                              <p:pRg st="9" end="9"/>
                                            </p:txEl>
                                          </p:spTgt>
                                        </p:tgtEl>
                                        <p:attrNameLst>
                                          <p:attrName>ppt_x</p:attrName>
                                        </p:attrNameLst>
                                      </p:cBhvr>
                                      <p:tavLst>
                                        <p:tav tm="0">
                                          <p:val>
                                            <p:strVal val="#ppt_x"/>
                                          </p:val>
                                        </p:tav>
                                        <p:tav tm="100000">
                                          <p:val>
                                            <p:strVal val="#ppt_x"/>
                                          </p:val>
                                        </p:tav>
                                      </p:tavLst>
                                    </p:anim>
                                    <p:anim calcmode="lin" valueType="num">
                                      <p:cBhvr>
                                        <p:cTn id="45" dur="898" decel="100000" fill="hold"/>
                                        <p:tgtEl>
                                          <p:spTgt spid="50179">
                                            <p:txEl>
                                              <p:pRg st="9" end="9"/>
                                            </p:txEl>
                                          </p:spTgt>
                                        </p:tgtEl>
                                        <p:attrNameLst>
                                          <p:attrName>ppt_y</p:attrName>
                                        </p:attrNameLst>
                                      </p:cBhvr>
                                      <p:tavLst>
                                        <p:tav tm="0">
                                          <p:val>
                                            <p:strVal val="#ppt_y+1"/>
                                          </p:val>
                                        </p:tav>
                                        <p:tav tm="100000">
                                          <p:val>
                                            <p:strVal val="#ppt_y-.03"/>
                                          </p:val>
                                        </p:tav>
                                      </p:tavLst>
                                    </p:anim>
                                    <p:anim calcmode="lin" valueType="num">
                                      <p:cBhvr>
                                        <p:cTn id="46" dur="100" accel="100000" fill="hold">
                                          <p:stCondLst>
                                            <p:cond delay="898"/>
                                          </p:stCondLst>
                                        </p:cTn>
                                        <p:tgtEl>
                                          <p:spTgt spid="50179">
                                            <p:txEl>
                                              <p:pRg st="9" end="9"/>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body" idx="1"/>
          </p:nvPr>
        </p:nvSpPr>
        <p:spPr>
          <a:xfrm>
            <a:off x="0" y="0"/>
            <a:ext cx="12192000" cy="6705600"/>
          </a:xfrm>
        </p:spPr>
        <p:txBody>
          <a:bodyPr>
            <a:normAutofit/>
          </a:bodyPr>
          <a:lstStyle/>
          <a:p>
            <a:pPr algn="ctr" rtl="0" eaLnBrk="1" hangingPunct="1">
              <a:buFont typeface="Wingdings" panose="05000000000000000000" pitchFamily="2" charset="2"/>
              <a:buNone/>
              <a:defRPr/>
            </a:pPr>
            <a:r>
              <a:rPr lang="en-US" sz="3600" b="1" dirty="0">
                <a:solidFill>
                  <a:schemeClr val="hlink"/>
                </a:solidFill>
                <a:latin typeface="Times New Roman" pitchFamily="18" charset="0"/>
                <a:cs typeface="Times New Roman" pitchFamily="18" charset="0"/>
              </a:rPr>
              <a:t>Pathogenesis &amp; Symptoms</a:t>
            </a:r>
          </a:p>
          <a:p>
            <a:pPr algn="ctr" rtl="0" eaLnBrk="1" hangingPunct="1">
              <a:buFont typeface="Wingdings" panose="05000000000000000000" pitchFamily="2" charset="2"/>
              <a:buNone/>
              <a:defRPr/>
            </a:pPr>
            <a:endParaRPr lang="ar-SA" sz="3600" b="1" dirty="0">
              <a:latin typeface="Times New Roman" pitchFamily="18" charset="0"/>
              <a:cs typeface="Times New Roman" pitchFamily="18" charset="0"/>
            </a:endParaRPr>
          </a:p>
          <a:p>
            <a:pPr algn="l" rtl="0" eaLnBrk="1" hangingPunct="1">
              <a:defRPr/>
            </a:pPr>
            <a:r>
              <a:rPr lang="en-US" sz="2400" dirty="0">
                <a:latin typeface="Times New Roman" pitchFamily="18" charset="0"/>
                <a:cs typeface="Times New Roman" pitchFamily="18" charset="0"/>
              </a:rPr>
              <a:t>Infection with</a:t>
            </a:r>
            <a:r>
              <a:rPr lang="ar-SA" sz="2400" dirty="0">
                <a:latin typeface="Times New Roman" pitchFamily="18" charset="0"/>
                <a:cs typeface="Times New Roman" pitchFamily="18" charset="0"/>
              </a:rPr>
              <a:t> </a:t>
            </a:r>
            <a:r>
              <a:rPr lang="en-US" sz="2400" i="1" dirty="0" err="1">
                <a:latin typeface="Times New Roman" pitchFamily="18" charset="0"/>
                <a:cs typeface="Times New Roman" pitchFamily="18" charset="0"/>
              </a:rPr>
              <a:t>Diphyllobothrium</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latum</a:t>
            </a:r>
            <a:r>
              <a:rPr lang="ar-SA" sz="2400" dirty="0">
                <a:latin typeface="Times New Roman" pitchFamily="18" charset="0"/>
                <a:cs typeface="Times New Roman" pitchFamily="18" charset="0"/>
              </a:rPr>
              <a:t> </a:t>
            </a:r>
            <a:r>
              <a:rPr lang="en-US" sz="2400" dirty="0">
                <a:latin typeface="Times New Roman" pitchFamily="18" charset="0"/>
                <a:cs typeface="Times New Roman" pitchFamily="18" charset="0"/>
              </a:rPr>
              <a:t>is usually asymptomatic, although occasional diarrhea, abdominal pain, fatigue, vomiting, dizziness, loss of appetite, anorexia and nausea. </a:t>
            </a:r>
          </a:p>
          <a:p>
            <a:pPr algn="l" rtl="0" eaLnBrk="1" hangingPunct="1">
              <a:defRPr/>
            </a:pPr>
            <a:endParaRPr lang="en-US" sz="2400" dirty="0">
              <a:latin typeface="Times New Roman" pitchFamily="18" charset="0"/>
              <a:cs typeface="Times New Roman" pitchFamily="18" charset="0"/>
            </a:endParaRPr>
          </a:p>
          <a:p>
            <a:pPr algn="l" rtl="0" eaLnBrk="1" hangingPunct="1">
              <a:defRPr/>
            </a:pPr>
            <a:r>
              <a:rPr lang="en-US" sz="2400" dirty="0" err="1">
                <a:latin typeface="Times New Roman" pitchFamily="18" charset="0"/>
                <a:cs typeface="Times New Roman" pitchFamily="18" charset="0"/>
              </a:rPr>
              <a:t>Bothriocephalus</a:t>
            </a:r>
            <a:r>
              <a:rPr lang="en-US" sz="2400" dirty="0">
                <a:latin typeface="Times New Roman" pitchFamily="18" charset="0"/>
                <a:cs typeface="Times New Roman" pitchFamily="18" charset="0"/>
              </a:rPr>
              <a:t> anemia (anemia and neurological problems associated with vitamin B12 deficiency are seen in heavily infected individuals</a:t>
            </a:r>
            <a:r>
              <a:rPr lang="ar-SA" sz="2400" dirty="0">
                <a:latin typeface="Times New Roman" pitchFamily="18" charset="0"/>
                <a:cs typeface="Times New Roman" pitchFamily="18" charset="0"/>
              </a:rPr>
              <a:t>.(</a:t>
            </a:r>
            <a:endParaRPr lang="en-ZW" sz="2400" dirty="0">
              <a:latin typeface="Times New Roman" pitchFamily="18" charset="0"/>
              <a:cs typeface="Times New Roman" pitchFamily="18" charset="0"/>
            </a:endParaRPr>
          </a:p>
          <a:p>
            <a:pPr algn="l" rtl="0" eaLnBrk="1" hangingPunct="1">
              <a:defRPr/>
            </a:pPr>
            <a:endParaRPr lang="en-ZW" sz="2400" dirty="0">
              <a:latin typeface="Times New Roman" pitchFamily="18" charset="0"/>
              <a:cs typeface="Times New Roman" pitchFamily="18" charset="0"/>
            </a:endParaRPr>
          </a:p>
          <a:p>
            <a:pPr>
              <a:defRPr/>
            </a:pPr>
            <a:r>
              <a:rPr lang="en-US" sz="2400" dirty="0">
                <a:latin typeface="Times New Roman" pitchFamily="18" charset="0"/>
                <a:cs typeface="Times New Roman" pitchFamily="18" charset="0"/>
              </a:rPr>
              <a:t>The infection accompanied by peptic ulcer and appendicitis.</a:t>
            </a:r>
          </a:p>
          <a:p>
            <a:pPr>
              <a:defRPr/>
            </a:pPr>
            <a:r>
              <a:rPr lang="en-US" sz="2400" dirty="0">
                <a:latin typeface="Times New Roman" pitchFamily="18" charset="0"/>
                <a:cs typeface="Times New Roman" pitchFamily="18" charset="0"/>
              </a:rPr>
              <a:t>The infection may be multiple. </a:t>
            </a:r>
          </a:p>
          <a:p>
            <a:pPr algn="l" rtl="0" eaLnBrk="1" hangingPunct="1">
              <a:defRPr/>
            </a:pPr>
            <a:endParaRPr lang="en-US" sz="2400" dirty="0">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1507407670"/>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39938">
                                            <p:txEl>
                                              <p:pRg st="0" end="0"/>
                                            </p:txEl>
                                          </p:spTgt>
                                        </p:tgtEl>
                                        <p:attrNameLst>
                                          <p:attrName>style.visibility</p:attrName>
                                        </p:attrNameLst>
                                      </p:cBhvr>
                                      <p:to>
                                        <p:strVal val="visible"/>
                                      </p:to>
                                    </p:set>
                                    <p:animEffect transition="in" filter="fade">
                                      <p:cBhvr>
                                        <p:cTn id="7" dur="1000"/>
                                        <p:tgtEl>
                                          <p:spTgt spid="39938">
                                            <p:txEl>
                                              <p:pRg st="0" end="0"/>
                                            </p:txEl>
                                          </p:spTgt>
                                        </p:tgtEl>
                                      </p:cBhvr>
                                    </p:animEffect>
                                    <p:anim calcmode="lin" valueType="num">
                                      <p:cBhvr>
                                        <p:cTn id="8" dur="1000" fill="hold"/>
                                        <p:tgtEl>
                                          <p:spTgt spid="39938">
                                            <p:txEl>
                                              <p:pRg st="0" end="0"/>
                                            </p:txEl>
                                          </p:spTgt>
                                        </p:tgtEl>
                                        <p:attrNameLst>
                                          <p:attrName>ppt_x</p:attrName>
                                        </p:attrNameLst>
                                      </p:cBhvr>
                                      <p:tavLst>
                                        <p:tav tm="0">
                                          <p:val>
                                            <p:strVal val="#ppt_x"/>
                                          </p:val>
                                        </p:tav>
                                        <p:tav tm="100000">
                                          <p:val>
                                            <p:strVal val="#ppt_x"/>
                                          </p:val>
                                        </p:tav>
                                      </p:tavLst>
                                    </p:anim>
                                    <p:anim calcmode="lin" valueType="num">
                                      <p:cBhvr>
                                        <p:cTn id="9" dur="898" decel="100000" fill="hold"/>
                                        <p:tgtEl>
                                          <p:spTgt spid="39938">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39938">
                                            <p:txEl>
                                              <p:pRg st="0" end="0"/>
                                            </p:txEl>
                                          </p:spTgt>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39938">
                                            <p:txEl>
                                              <p:pRg st="2" end="2"/>
                                            </p:txEl>
                                          </p:spTgt>
                                        </p:tgtEl>
                                        <p:attrNameLst>
                                          <p:attrName>style.visibility</p:attrName>
                                        </p:attrNameLst>
                                      </p:cBhvr>
                                      <p:to>
                                        <p:strVal val="visible"/>
                                      </p:to>
                                    </p:set>
                                    <p:animEffect transition="in" filter="fade">
                                      <p:cBhvr>
                                        <p:cTn id="13" dur="1000"/>
                                        <p:tgtEl>
                                          <p:spTgt spid="39938">
                                            <p:txEl>
                                              <p:pRg st="2" end="2"/>
                                            </p:txEl>
                                          </p:spTgt>
                                        </p:tgtEl>
                                      </p:cBhvr>
                                    </p:animEffect>
                                    <p:anim calcmode="lin" valueType="num">
                                      <p:cBhvr>
                                        <p:cTn id="14" dur="1000" fill="hold"/>
                                        <p:tgtEl>
                                          <p:spTgt spid="39938">
                                            <p:txEl>
                                              <p:pRg st="2" end="2"/>
                                            </p:txEl>
                                          </p:spTgt>
                                        </p:tgtEl>
                                        <p:attrNameLst>
                                          <p:attrName>ppt_x</p:attrName>
                                        </p:attrNameLst>
                                      </p:cBhvr>
                                      <p:tavLst>
                                        <p:tav tm="0">
                                          <p:val>
                                            <p:strVal val="#ppt_x"/>
                                          </p:val>
                                        </p:tav>
                                        <p:tav tm="100000">
                                          <p:val>
                                            <p:strVal val="#ppt_x"/>
                                          </p:val>
                                        </p:tav>
                                      </p:tavLst>
                                    </p:anim>
                                    <p:anim calcmode="lin" valueType="num">
                                      <p:cBhvr>
                                        <p:cTn id="15" dur="898" decel="100000" fill="hold"/>
                                        <p:tgtEl>
                                          <p:spTgt spid="39938">
                                            <p:txEl>
                                              <p:pRg st="2" end="2"/>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898"/>
                                          </p:stCondLst>
                                        </p:cTn>
                                        <p:tgtEl>
                                          <p:spTgt spid="39938">
                                            <p:txEl>
                                              <p:pRg st="2" end="2"/>
                                            </p:txEl>
                                          </p:spTgt>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39938">
                                            <p:txEl>
                                              <p:pRg st="4" end="4"/>
                                            </p:txEl>
                                          </p:spTgt>
                                        </p:tgtEl>
                                        <p:attrNameLst>
                                          <p:attrName>style.visibility</p:attrName>
                                        </p:attrNameLst>
                                      </p:cBhvr>
                                      <p:to>
                                        <p:strVal val="visible"/>
                                      </p:to>
                                    </p:set>
                                    <p:animEffect transition="in" filter="fade">
                                      <p:cBhvr>
                                        <p:cTn id="19" dur="1000"/>
                                        <p:tgtEl>
                                          <p:spTgt spid="39938">
                                            <p:txEl>
                                              <p:pRg st="4" end="4"/>
                                            </p:txEl>
                                          </p:spTgt>
                                        </p:tgtEl>
                                      </p:cBhvr>
                                    </p:animEffect>
                                    <p:anim calcmode="lin" valueType="num">
                                      <p:cBhvr>
                                        <p:cTn id="20" dur="1000" fill="hold"/>
                                        <p:tgtEl>
                                          <p:spTgt spid="39938">
                                            <p:txEl>
                                              <p:pRg st="4" end="4"/>
                                            </p:txEl>
                                          </p:spTgt>
                                        </p:tgtEl>
                                        <p:attrNameLst>
                                          <p:attrName>ppt_x</p:attrName>
                                        </p:attrNameLst>
                                      </p:cBhvr>
                                      <p:tavLst>
                                        <p:tav tm="0">
                                          <p:val>
                                            <p:strVal val="#ppt_x"/>
                                          </p:val>
                                        </p:tav>
                                        <p:tav tm="100000">
                                          <p:val>
                                            <p:strVal val="#ppt_x"/>
                                          </p:val>
                                        </p:tav>
                                      </p:tavLst>
                                    </p:anim>
                                    <p:anim calcmode="lin" valueType="num">
                                      <p:cBhvr>
                                        <p:cTn id="21" dur="898" decel="100000" fill="hold"/>
                                        <p:tgtEl>
                                          <p:spTgt spid="39938">
                                            <p:txEl>
                                              <p:pRg st="4" end="4"/>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898"/>
                                          </p:stCondLst>
                                        </p:cTn>
                                        <p:tgtEl>
                                          <p:spTgt spid="39938">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7" presetClass="entr" presetSubtype="0" fill="hold" grpId="0" nodeType="clickEffect">
                                  <p:stCondLst>
                                    <p:cond delay="0"/>
                                  </p:stCondLst>
                                  <p:childTnLst>
                                    <p:set>
                                      <p:cBhvr>
                                        <p:cTn id="26" dur="1" fill="hold">
                                          <p:stCondLst>
                                            <p:cond delay="0"/>
                                          </p:stCondLst>
                                        </p:cTn>
                                        <p:tgtEl>
                                          <p:spTgt spid="39938">
                                            <p:txEl>
                                              <p:pRg st="6" end="6"/>
                                            </p:txEl>
                                          </p:spTgt>
                                        </p:tgtEl>
                                        <p:attrNameLst>
                                          <p:attrName>style.visibility</p:attrName>
                                        </p:attrNameLst>
                                      </p:cBhvr>
                                      <p:to>
                                        <p:strVal val="visible"/>
                                      </p:to>
                                    </p:set>
                                    <p:animEffect transition="in" filter="fade">
                                      <p:cBhvr>
                                        <p:cTn id="27" dur="1000"/>
                                        <p:tgtEl>
                                          <p:spTgt spid="39938">
                                            <p:txEl>
                                              <p:pRg st="6" end="6"/>
                                            </p:txEl>
                                          </p:spTgt>
                                        </p:tgtEl>
                                      </p:cBhvr>
                                    </p:animEffect>
                                    <p:anim calcmode="lin" valueType="num">
                                      <p:cBhvr>
                                        <p:cTn id="28" dur="1000" fill="hold"/>
                                        <p:tgtEl>
                                          <p:spTgt spid="39938">
                                            <p:txEl>
                                              <p:pRg st="6" end="6"/>
                                            </p:txEl>
                                          </p:spTgt>
                                        </p:tgtEl>
                                        <p:attrNameLst>
                                          <p:attrName>ppt_x</p:attrName>
                                        </p:attrNameLst>
                                      </p:cBhvr>
                                      <p:tavLst>
                                        <p:tav tm="0">
                                          <p:val>
                                            <p:strVal val="#ppt_x"/>
                                          </p:val>
                                        </p:tav>
                                        <p:tav tm="100000">
                                          <p:val>
                                            <p:strVal val="#ppt_x"/>
                                          </p:val>
                                        </p:tav>
                                      </p:tavLst>
                                    </p:anim>
                                    <p:anim calcmode="lin" valueType="num">
                                      <p:cBhvr>
                                        <p:cTn id="29" dur="898" decel="100000" fill="hold"/>
                                        <p:tgtEl>
                                          <p:spTgt spid="39938">
                                            <p:txEl>
                                              <p:pRg st="6" end="6"/>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898"/>
                                          </p:stCondLst>
                                        </p:cTn>
                                        <p:tgtEl>
                                          <p:spTgt spid="39938">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7" presetClass="entr" presetSubtype="0" fill="hold" grpId="0" nodeType="clickEffect">
                                  <p:stCondLst>
                                    <p:cond delay="0"/>
                                  </p:stCondLst>
                                  <p:childTnLst>
                                    <p:set>
                                      <p:cBhvr>
                                        <p:cTn id="34" dur="1" fill="hold">
                                          <p:stCondLst>
                                            <p:cond delay="0"/>
                                          </p:stCondLst>
                                        </p:cTn>
                                        <p:tgtEl>
                                          <p:spTgt spid="39938">
                                            <p:txEl>
                                              <p:pRg st="7" end="7"/>
                                            </p:txEl>
                                          </p:spTgt>
                                        </p:tgtEl>
                                        <p:attrNameLst>
                                          <p:attrName>style.visibility</p:attrName>
                                        </p:attrNameLst>
                                      </p:cBhvr>
                                      <p:to>
                                        <p:strVal val="visible"/>
                                      </p:to>
                                    </p:set>
                                    <p:animEffect transition="in" filter="fade">
                                      <p:cBhvr>
                                        <p:cTn id="35" dur="1000"/>
                                        <p:tgtEl>
                                          <p:spTgt spid="39938">
                                            <p:txEl>
                                              <p:pRg st="7" end="7"/>
                                            </p:txEl>
                                          </p:spTgt>
                                        </p:tgtEl>
                                      </p:cBhvr>
                                    </p:animEffect>
                                    <p:anim calcmode="lin" valueType="num">
                                      <p:cBhvr>
                                        <p:cTn id="36" dur="1000" fill="hold"/>
                                        <p:tgtEl>
                                          <p:spTgt spid="39938">
                                            <p:txEl>
                                              <p:pRg st="7" end="7"/>
                                            </p:txEl>
                                          </p:spTgt>
                                        </p:tgtEl>
                                        <p:attrNameLst>
                                          <p:attrName>ppt_x</p:attrName>
                                        </p:attrNameLst>
                                      </p:cBhvr>
                                      <p:tavLst>
                                        <p:tav tm="0">
                                          <p:val>
                                            <p:strVal val="#ppt_x"/>
                                          </p:val>
                                        </p:tav>
                                        <p:tav tm="100000">
                                          <p:val>
                                            <p:strVal val="#ppt_x"/>
                                          </p:val>
                                        </p:tav>
                                      </p:tavLst>
                                    </p:anim>
                                    <p:anim calcmode="lin" valueType="num">
                                      <p:cBhvr>
                                        <p:cTn id="37" dur="898" decel="100000" fill="hold"/>
                                        <p:tgtEl>
                                          <p:spTgt spid="39938">
                                            <p:txEl>
                                              <p:pRg st="7" end="7"/>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898"/>
                                          </p:stCondLst>
                                        </p:cTn>
                                        <p:tgtEl>
                                          <p:spTgt spid="39938">
                                            <p:txEl>
                                              <p:pRg st="7" end="7"/>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build="p"/>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body" idx="1"/>
          </p:nvPr>
        </p:nvSpPr>
        <p:spPr>
          <a:xfrm>
            <a:off x="558799" y="0"/>
            <a:ext cx="4909127" cy="6858000"/>
          </a:xfrm>
        </p:spPr>
        <p:txBody>
          <a:bodyPr/>
          <a:lstStyle/>
          <a:p>
            <a:pPr algn="l" rtl="0" eaLnBrk="1" hangingPunct="1">
              <a:buFont typeface="Wingdings" panose="05000000000000000000" pitchFamily="2" charset="2"/>
              <a:buNone/>
              <a:defRPr/>
            </a:pPr>
            <a:r>
              <a:rPr lang="en-US" sz="2400" b="1" dirty="0">
                <a:solidFill>
                  <a:schemeClr val="hlink"/>
                </a:solidFill>
                <a:latin typeface="Times New Roman" pitchFamily="18" charset="0"/>
                <a:cs typeface="Times New Roman" pitchFamily="18" charset="0"/>
              </a:rPr>
              <a:t>Diagnosis</a:t>
            </a:r>
            <a:r>
              <a:rPr lang="ar-SA" sz="2400" b="1" dirty="0">
                <a:solidFill>
                  <a:schemeClr val="hlink"/>
                </a:solidFill>
                <a:latin typeface="Times New Roman" pitchFamily="18" charset="0"/>
                <a:cs typeface="Times New Roman" pitchFamily="18" charset="0"/>
              </a:rPr>
              <a:t>:</a:t>
            </a:r>
            <a:br>
              <a:rPr lang="ar-SA" sz="2400" b="1" dirty="0">
                <a:latin typeface="Times New Roman" pitchFamily="18" charset="0"/>
                <a:cs typeface="Times New Roman" pitchFamily="18" charset="0"/>
              </a:rPr>
            </a:br>
            <a:r>
              <a:rPr lang="en-US" sz="2400" b="1" dirty="0">
                <a:latin typeface="Times New Roman" pitchFamily="18" charset="0"/>
                <a:cs typeface="Times New Roman" pitchFamily="18" charset="0"/>
              </a:rPr>
              <a:t>              	</a:t>
            </a:r>
            <a:r>
              <a:rPr lang="en-US" sz="2400" dirty="0">
                <a:latin typeface="Times New Roman" pitchFamily="18" charset="0"/>
                <a:cs typeface="Times New Roman" pitchFamily="18" charset="0"/>
              </a:rPr>
              <a:t>Stool examination</a:t>
            </a:r>
          </a:p>
          <a:p>
            <a:pPr algn="l" rtl="0" eaLnBrk="1" hangingPunct="1">
              <a:buFont typeface="Wingdings" panose="05000000000000000000" pitchFamily="2" charset="2"/>
              <a:buNone/>
              <a:defRPr/>
            </a:pPr>
            <a:r>
              <a:rPr lang="en-US" sz="2400" b="1" dirty="0">
                <a:solidFill>
                  <a:schemeClr val="hlink"/>
                </a:solidFill>
                <a:latin typeface="Times New Roman" pitchFamily="18" charset="0"/>
                <a:cs typeface="Times New Roman" pitchFamily="18" charset="0"/>
              </a:rPr>
              <a:t>Diagnostic stage:</a:t>
            </a:r>
            <a:r>
              <a:rPr lang="en-US" sz="2400" dirty="0">
                <a:latin typeface="Times New Roman" pitchFamily="18" charset="0"/>
                <a:cs typeface="Times New Roman" pitchFamily="18" charset="0"/>
              </a:rPr>
              <a:t> </a:t>
            </a:r>
          </a:p>
          <a:p>
            <a:pPr algn="l" rtl="0" eaLnBrk="1" hangingPunct="1">
              <a:buFont typeface="Wingdings" panose="05000000000000000000" pitchFamily="2" charset="2"/>
              <a:buNone/>
              <a:defRPr/>
            </a:pPr>
            <a:r>
              <a:rPr lang="en-US" sz="2400" b="1" dirty="0">
                <a:latin typeface="Times New Roman" pitchFamily="18" charset="0"/>
                <a:cs typeface="Times New Roman" pitchFamily="18" charset="0"/>
              </a:rPr>
              <a:t>       		</a:t>
            </a:r>
            <a:r>
              <a:rPr lang="en-US" sz="2400" dirty="0">
                <a:latin typeface="Times New Roman" pitchFamily="18" charset="0"/>
                <a:cs typeface="Times New Roman" pitchFamily="18" charset="0"/>
              </a:rPr>
              <a:t>Egg with operculum</a:t>
            </a:r>
          </a:p>
          <a:p>
            <a:pPr algn="l" rtl="0" eaLnBrk="1" hangingPunct="1">
              <a:buFont typeface="Wingdings" panose="05000000000000000000" pitchFamily="2" charset="2"/>
              <a:buNone/>
              <a:defRPr/>
            </a:pPr>
            <a:r>
              <a:rPr lang="en-US" sz="2400" dirty="0">
                <a:latin typeface="Times New Roman" pitchFamily="18" charset="0"/>
                <a:cs typeface="Times New Roman" pitchFamily="18" charset="0"/>
              </a:rPr>
              <a:t>A single worm may produce up to 15000 eggs/ gm. of feces.</a:t>
            </a:r>
          </a:p>
          <a:p>
            <a:pPr algn="l" rtl="0" eaLnBrk="1" hangingPunct="1">
              <a:buFont typeface="Wingdings" panose="05000000000000000000" pitchFamily="2" charset="2"/>
              <a:buNone/>
              <a:defRPr/>
            </a:pPr>
            <a:r>
              <a:rPr lang="en-US" sz="2400" b="1" dirty="0">
                <a:solidFill>
                  <a:schemeClr val="hlink"/>
                </a:solidFill>
                <a:latin typeface="Times New Roman" pitchFamily="18" charset="0"/>
                <a:cs typeface="Times New Roman" pitchFamily="18" charset="0"/>
              </a:rPr>
              <a:t>Treatment:</a:t>
            </a:r>
            <a:r>
              <a:rPr lang="en-US" sz="2400" b="1" dirty="0">
                <a:latin typeface="Times New Roman" pitchFamily="18" charset="0"/>
                <a:cs typeface="Times New Roman" pitchFamily="18" charset="0"/>
              </a:rPr>
              <a:t>             </a:t>
            </a:r>
          </a:p>
          <a:p>
            <a:pPr algn="l" rtl="0" eaLnBrk="1" hangingPunct="1">
              <a:buFont typeface="Wingdings" panose="05000000000000000000" pitchFamily="2" charset="2"/>
              <a:buChar char="ü"/>
              <a:defRPr/>
            </a:pPr>
            <a:r>
              <a:rPr lang="en-US" sz="2400" dirty="0" err="1">
                <a:latin typeface="Times New Roman" pitchFamily="18" charset="0"/>
                <a:cs typeface="Times New Roman" pitchFamily="18" charset="0"/>
              </a:rPr>
              <a:t>Praziquantel</a:t>
            </a:r>
            <a:r>
              <a:rPr lang="en-US" sz="2400" dirty="0">
                <a:latin typeface="Times New Roman" pitchFamily="18" charset="0"/>
                <a:cs typeface="Times New Roman" pitchFamily="18" charset="0"/>
              </a:rPr>
              <a:t> is the drug of choice. </a:t>
            </a:r>
            <a:endParaRPr lang="ar-AE" sz="2400" dirty="0">
              <a:latin typeface="Times New Roman" pitchFamily="18" charset="0"/>
              <a:cs typeface="Times New Roman" pitchFamily="18" charset="0"/>
            </a:endParaRPr>
          </a:p>
          <a:p>
            <a:pPr algn="l" rtl="0" eaLnBrk="1" hangingPunct="1">
              <a:buFont typeface="Wingdings" panose="05000000000000000000" pitchFamily="2" charset="2"/>
              <a:buChar char="ü"/>
              <a:defRPr/>
            </a:pPr>
            <a:r>
              <a:rPr lang="en-US" sz="2400" dirty="0" err="1">
                <a:latin typeface="Times New Roman" pitchFamily="18" charset="0"/>
                <a:cs typeface="Times New Roman" pitchFamily="18" charset="0"/>
              </a:rPr>
              <a:t>Niclosamide</a:t>
            </a:r>
            <a:r>
              <a:rPr lang="en-US" sz="2400" dirty="0">
                <a:latin typeface="Times New Roman" pitchFamily="18" charset="0"/>
                <a:cs typeface="Times New Roman" pitchFamily="18" charset="0"/>
              </a:rPr>
              <a:t>.</a:t>
            </a:r>
          </a:p>
          <a:p>
            <a:pPr algn="l" rtl="0" eaLnBrk="1" hangingPunct="1">
              <a:buFont typeface="Wingdings" panose="05000000000000000000" pitchFamily="2" charset="2"/>
              <a:buNone/>
              <a:defRPr/>
            </a:pPr>
            <a:endParaRPr lang="en-US" b="1" dirty="0">
              <a:solidFill>
                <a:schemeClr val="folHlink"/>
              </a:solidFill>
              <a:latin typeface="Times New Roman" pitchFamily="18" charset="0"/>
              <a:cs typeface="Times New Roman" pitchFamily="18" charset="0"/>
            </a:endParaRPr>
          </a:p>
        </p:txBody>
      </p:sp>
      <p:sp>
        <p:nvSpPr>
          <p:cNvPr id="2" name="Rectangle 1"/>
          <p:cNvSpPr/>
          <p:nvPr/>
        </p:nvSpPr>
        <p:spPr>
          <a:xfrm>
            <a:off x="5726546" y="525973"/>
            <a:ext cx="5906656" cy="3046988"/>
          </a:xfrm>
          <a:prstGeom prst="rect">
            <a:avLst/>
          </a:prstGeom>
        </p:spPr>
        <p:txBody>
          <a:bodyPr wrap="square">
            <a:spAutoFit/>
          </a:bodyPr>
          <a:lstStyle/>
          <a:p>
            <a:pPr>
              <a:defRPr/>
            </a:pPr>
            <a:r>
              <a:rPr lang="en-US" sz="2400" b="1" dirty="0">
                <a:solidFill>
                  <a:schemeClr val="hlink"/>
                </a:solidFill>
                <a:latin typeface="Times New Roman" pitchFamily="18" charset="0"/>
                <a:cs typeface="Times New Roman" pitchFamily="18" charset="0"/>
              </a:rPr>
              <a:t>Control</a:t>
            </a:r>
            <a:br>
              <a:rPr lang="ar-SA" sz="2400" b="1" dirty="0">
                <a:solidFill>
                  <a:schemeClr val="hlink"/>
                </a:solidFill>
                <a:latin typeface="Times New Roman" pitchFamily="18" charset="0"/>
                <a:cs typeface="Times New Roman" pitchFamily="18" charset="0"/>
              </a:rPr>
            </a:br>
            <a:r>
              <a:rPr lang="ar-SA" sz="2400" b="1" dirty="0">
                <a:latin typeface="Times New Roman" pitchFamily="18" charset="0"/>
                <a:cs typeface="Times New Roman" pitchFamily="18" charset="0"/>
              </a:rPr>
              <a:t> </a:t>
            </a:r>
            <a:endParaRPr lang="en-US" sz="2400" b="1" dirty="0">
              <a:latin typeface="Times New Roman" pitchFamily="18" charset="0"/>
              <a:cs typeface="Times New Roman" pitchFamily="18" charset="0"/>
            </a:endParaRPr>
          </a:p>
          <a:p>
            <a:pPr>
              <a:buFont typeface="Wingdings" panose="05000000000000000000" pitchFamily="2" charset="2"/>
              <a:buChar char="v"/>
              <a:defRPr/>
            </a:pPr>
            <a:r>
              <a:rPr lang="en-US" sz="2400" dirty="0">
                <a:latin typeface="Times New Roman" pitchFamily="18" charset="0"/>
                <a:cs typeface="Times New Roman" pitchFamily="18" charset="0"/>
              </a:rPr>
              <a:t>Freezing for 24 hours, thorough cooking or pickling of fish kills the larvae. </a:t>
            </a:r>
          </a:p>
          <a:p>
            <a:pPr>
              <a:buFont typeface="Wingdings" panose="05000000000000000000" pitchFamily="2" charset="2"/>
              <a:buChar char="v"/>
              <a:defRPr/>
            </a:pPr>
            <a:endParaRPr lang="en-US" sz="2400" dirty="0">
              <a:latin typeface="Times New Roman" pitchFamily="18" charset="0"/>
              <a:cs typeface="Times New Roman" pitchFamily="18" charset="0"/>
            </a:endParaRPr>
          </a:p>
          <a:p>
            <a:pPr>
              <a:defRPr/>
            </a:pPr>
            <a:endParaRPr lang="en-US" sz="2400" dirty="0">
              <a:latin typeface="Times New Roman" pitchFamily="18" charset="0"/>
              <a:cs typeface="Times New Roman" pitchFamily="18" charset="0"/>
            </a:endParaRPr>
          </a:p>
          <a:p>
            <a:pPr>
              <a:buFont typeface="Wingdings" panose="05000000000000000000" pitchFamily="2" charset="2"/>
              <a:buChar char="v"/>
              <a:defRPr/>
            </a:pPr>
            <a:r>
              <a:rPr lang="en-US" sz="2400" dirty="0">
                <a:latin typeface="Times New Roman" pitchFamily="18" charset="0"/>
                <a:cs typeface="Times New Roman" pitchFamily="18" charset="0"/>
              </a:rPr>
              <a:t>Fish reservoirs should be kept free of raw sewage</a:t>
            </a:r>
            <a:r>
              <a:rPr lang="ar-SA" sz="2400" dirty="0">
                <a:latin typeface="Times New Roman" pitchFamily="18" charset="0"/>
                <a:cs typeface="Times New Roman" pitchFamily="18" charset="0"/>
              </a:rPr>
              <a:t>.</a:t>
            </a:r>
          </a:p>
        </p:txBody>
      </p:sp>
    </p:spTree>
    <p:custDataLst>
      <p:tags r:id="rId1"/>
    </p:custDataLst>
    <p:extLst>
      <p:ext uri="{BB962C8B-B14F-4D97-AF65-F5344CB8AC3E}">
        <p14:creationId xmlns:p14="http://schemas.microsoft.com/office/powerpoint/2010/main" val="3393952312"/>
      </p:ext>
    </p:extLst>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0962">
                                            <p:txEl>
                                              <p:pRg st="0" end="0"/>
                                            </p:txEl>
                                          </p:spTgt>
                                        </p:tgtEl>
                                        <p:attrNameLst>
                                          <p:attrName>style.visibility</p:attrName>
                                        </p:attrNameLst>
                                      </p:cBhvr>
                                      <p:to>
                                        <p:strVal val="visible"/>
                                      </p:to>
                                    </p:set>
                                    <p:animEffect transition="in" filter="randombar(horizontal)">
                                      <p:cBhvr>
                                        <p:cTn id="7" dur="500"/>
                                        <p:tgtEl>
                                          <p:spTgt spid="40962">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0962">
                                            <p:txEl>
                                              <p:pRg st="1" end="1"/>
                                            </p:txEl>
                                          </p:spTgt>
                                        </p:tgtEl>
                                        <p:attrNameLst>
                                          <p:attrName>style.visibility</p:attrName>
                                        </p:attrNameLst>
                                      </p:cBhvr>
                                      <p:to>
                                        <p:strVal val="visible"/>
                                      </p:to>
                                    </p:set>
                                    <p:animEffect transition="in" filter="randombar(horizontal)">
                                      <p:cBhvr>
                                        <p:cTn id="10" dur="500"/>
                                        <p:tgtEl>
                                          <p:spTgt spid="40962">
                                            <p:txEl>
                                              <p:pRg st="1" end="1"/>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40962">
                                            <p:txEl>
                                              <p:pRg st="2" end="2"/>
                                            </p:txEl>
                                          </p:spTgt>
                                        </p:tgtEl>
                                        <p:attrNameLst>
                                          <p:attrName>style.visibility</p:attrName>
                                        </p:attrNameLst>
                                      </p:cBhvr>
                                      <p:to>
                                        <p:strVal val="visible"/>
                                      </p:to>
                                    </p:set>
                                    <p:animEffect transition="in" filter="randombar(horizontal)">
                                      <p:cBhvr>
                                        <p:cTn id="13" dur="500"/>
                                        <p:tgtEl>
                                          <p:spTgt spid="40962">
                                            <p:txEl>
                                              <p:pRg st="2" end="2"/>
                                            </p:txEl>
                                          </p:spTgt>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40962">
                                            <p:txEl>
                                              <p:pRg st="3" end="3"/>
                                            </p:txEl>
                                          </p:spTgt>
                                        </p:tgtEl>
                                        <p:attrNameLst>
                                          <p:attrName>style.visibility</p:attrName>
                                        </p:attrNameLst>
                                      </p:cBhvr>
                                      <p:to>
                                        <p:strVal val="visible"/>
                                      </p:to>
                                    </p:set>
                                    <p:animEffect transition="in" filter="randombar(horizontal)">
                                      <p:cBhvr>
                                        <p:cTn id="16" dur="500"/>
                                        <p:tgtEl>
                                          <p:spTgt spid="40962">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40962">
                                            <p:txEl>
                                              <p:pRg st="4" end="4"/>
                                            </p:txEl>
                                          </p:spTgt>
                                        </p:tgtEl>
                                        <p:attrNameLst>
                                          <p:attrName>style.visibility</p:attrName>
                                        </p:attrNameLst>
                                      </p:cBhvr>
                                      <p:to>
                                        <p:strVal val="visible"/>
                                      </p:to>
                                    </p:set>
                                    <p:animEffect transition="in" filter="randombar(horizontal)">
                                      <p:cBhvr>
                                        <p:cTn id="21" dur="500"/>
                                        <p:tgtEl>
                                          <p:spTgt spid="40962">
                                            <p:txEl>
                                              <p:pRg st="4" end="4"/>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40962">
                                            <p:txEl>
                                              <p:pRg st="5" end="5"/>
                                            </p:txEl>
                                          </p:spTgt>
                                        </p:tgtEl>
                                        <p:attrNameLst>
                                          <p:attrName>style.visibility</p:attrName>
                                        </p:attrNameLst>
                                      </p:cBhvr>
                                      <p:to>
                                        <p:strVal val="visible"/>
                                      </p:to>
                                    </p:set>
                                    <p:animEffect transition="in" filter="randombar(horizontal)">
                                      <p:cBhvr>
                                        <p:cTn id="26" dur="500"/>
                                        <p:tgtEl>
                                          <p:spTgt spid="40962">
                                            <p:txEl>
                                              <p:pRg st="5" end="5"/>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40962">
                                            <p:txEl>
                                              <p:pRg st="6" end="6"/>
                                            </p:txEl>
                                          </p:spTgt>
                                        </p:tgtEl>
                                        <p:attrNameLst>
                                          <p:attrName>style.visibility</p:attrName>
                                        </p:attrNameLst>
                                      </p:cBhvr>
                                      <p:to>
                                        <p:strVal val="visible"/>
                                      </p:to>
                                    </p:set>
                                    <p:animEffect transition="in" filter="randombar(horizontal)">
                                      <p:cBhvr>
                                        <p:cTn id="31" dur="500"/>
                                        <p:tgtEl>
                                          <p:spTgt spid="4096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WordArt 2"/>
          <p:cNvSpPr>
            <a:spLocks noChangeArrowheads="1" noChangeShapeType="1" noTextEdit="1"/>
          </p:cNvSpPr>
          <p:nvPr/>
        </p:nvSpPr>
        <p:spPr bwMode="auto">
          <a:xfrm rot="-835483">
            <a:off x="1645357" y="160872"/>
            <a:ext cx="7912100" cy="5066652"/>
          </a:xfrm>
          <a:prstGeom prst="rect">
            <a:avLst/>
          </a:prstGeom>
        </p:spPr>
        <p:txBody>
          <a:bodyPr wrap="none" fromWordArt="1">
            <a:prstTxWarp prst="textPlain">
              <a:avLst>
                <a:gd name="adj" fmla="val 47745"/>
              </a:avLst>
            </a:prstTxWarp>
            <a:scene3d>
              <a:camera prst="legacyPerspectiveBottomRight">
                <a:rot lat="0" lon="21239990" rev="0"/>
              </a:camera>
              <a:lightRig rig="legacyHarsh3" dir="l"/>
            </a:scene3d>
            <a:sp3d extrusionH="430200" prstMaterial="legacyMatte">
              <a:extrusionClr>
                <a:srgbClr val="C0C0C0"/>
              </a:extrusionClr>
            </a:sp3d>
          </a:bodyPr>
          <a:lstStyle/>
          <a:p>
            <a:pPr algn="ctr"/>
            <a:endParaRPr lang="en-US" sz="5400" b="1" kern="10" dirty="0">
              <a:ln w="9525">
                <a:round/>
                <a:headEnd/>
                <a:tailEnd/>
              </a:ln>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6180000" scaled="1"/>
              </a:gradFill>
              <a:latin typeface="Arial Black"/>
            </a:endParaRPr>
          </a:p>
          <a:p>
            <a:pPr algn="ctr"/>
            <a:endParaRPr lang="en-US" sz="5400" b="1" kern="10" dirty="0">
              <a:ln w="9525">
                <a:round/>
                <a:headEnd/>
                <a:tailEnd/>
              </a:ln>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6180000" scaled="1"/>
              </a:gradFill>
              <a:latin typeface="Arial Black"/>
            </a:endParaRPr>
          </a:p>
          <a:p>
            <a:pPr algn="ctr"/>
            <a:endParaRPr lang="en-US" sz="5400" b="1" kern="10" dirty="0">
              <a:ln w="9525">
                <a:round/>
                <a:headEnd/>
                <a:tailEnd/>
              </a:ln>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6180000" scaled="1"/>
              </a:gradFill>
              <a:latin typeface="Arial Black"/>
            </a:endParaRPr>
          </a:p>
          <a:p>
            <a:pPr algn="ctr"/>
            <a:r>
              <a:rPr lang="en-US" sz="5400" b="1" kern="10" dirty="0">
                <a:ln w="9525">
                  <a:round/>
                  <a:headEnd/>
                  <a:tailEnd/>
                </a:ln>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6180000" scaled="1"/>
                </a:gradFill>
                <a:latin typeface="Arial Black"/>
              </a:rPr>
              <a:t>Thank you</a:t>
            </a:r>
          </a:p>
        </p:txBody>
      </p:sp>
    </p:spTree>
    <p:custDataLst>
      <p:tags r:id="rId1"/>
    </p:custDataLst>
    <p:extLst>
      <p:ext uri="{BB962C8B-B14F-4D97-AF65-F5344CB8AC3E}">
        <p14:creationId xmlns:p14="http://schemas.microsoft.com/office/powerpoint/2010/main" val="42070053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57346"/>
                                        </p:tgtEl>
                                        <p:attrNameLst>
                                          <p:attrName>style.visibility</p:attrName>
                                        </p:attrNameLst>
                                      </p:cBhvr>
                                      <p:to>
                                        <p:strVal val="visible"/>
                                      </p:to>
                                    </p:set>
                                    <p:anim calcmode="lin" valueType="num">
                                      <p:cBhvr>
                                        <p:cTn id="7" dur="5000" fill="hold"/>
                                        <p:tgtEl>
                                          <p:spTgt spid="57346"/>
                                        </p:tgtEl>
                                        <p:attrNameLst>
                                          <p:attrName>ppt_w</p:attrName>
                                        </p:attrNameLst>
                                      </p:cBhvr>
                                      <p:tavLst>
                                        <p:tav tm="0" fmla="#ppt_w*sin(2.5*pi*$)">
                                          <p:val>
                                            <p:fltVal val="0"/>
                                          </p:val>
                                        </p:tav>
                                        <p:tav tm="100000">
                                          <p:val>
                                            <p:fltVal val="1"/>
                                          </p:val>
                                        </p:tav>
                                      </p:tavLst>
                                    </p:anim>
                                    <p:anim calcmode="lin" valueType="num">
                                      <p:cBhvr>
                                        <p:cTn id="8" dur="5000" fill="hold"/>
                                        <p:tgtEl>
                                          <p:spTgt spid="573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lstStyle/>
          <a:p>
            <a:r>
              <a:rPr lang="en-US" dirty="0"/>
              <a:t>The Class </a:t>
            </a:r>
            <a:r>
              <a:rPr lang="en-US" dirty="0" err="1"/>
              <a:t>Cestoda</a:t>
            </a:r>
            <a:endParaRPr lang="en-US"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524000"/>
            <a:ext cx="76962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79740012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descr="https://s3.amazonaws.com/classconnection/209/flashcards/9901209/jpg/tapeworm_anatomy-152ADACDA142A153C3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042226" cy="6858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97383793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descr="http://blogs.unimelb.edu.au/sciencecommunication/files/2014/09/eb1e34ff-8966-4a21-8d3e-bf3f3faed04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93549493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p:spPr>
        <p:txBody>
          <a:bodyPr/>
          <a:lstStyle/>
          <a:p>
            <a:r>
              <a:rPr lang="en-US" dirty="0" err="1">
                <a:solidFill>
                  <a:schemeClr val="bg1"/>
                </a:solidFill>
              </a:rPr>
              <a:t>Cestodes</a:t>
            </a:r>
            <a:r>
              <a:rPr lang="en-US" dirty="0">
                <a:solidFill>
                  <a:schemeClr val="bg1"/>
                </a:solidFill>
              </a:rPr>
              <a:t> of medical importance</a:t>
            </a:r>
          </a:p>
        </p:txBody>
      </p:sp>
      <p:sp>
        <p:nvSpPr>
          <p:cNvPr id="3" name="Content Placeholder 2"/>
          <p:cNvSpPr>
            <a:spLocks noGrp="1"/>
          </p:cNvSpPr>
          <p:nvPr>
            <p:ph idx="1"/>
          </p:nvPr>
        </p:nvSpPr>
        <p:spPr/>
        <p:txBody>
          <a:bodyPr>
            <a:normAutofit/>
          </a:bodyPr>
          <a:lstStyle/>
          <a:p>
            <a:r>
              <a:rPr lang="en-US" dirty="0" err="1">
                <a:latin typeface="Times New Roman" pitchFamily="18" charset="0"/>
                <a:cs typeface="Times New Roman" pitchFamily="18" charset="0"/>
              </a:rPr>
              <a:t>Taenia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solium</a:t>
            </a:r>
            <a:r>
              <a:rPr lang="en-US" dirty="0">
                <a:latin typeface="Times New Roman" pitchFamily="18" charset="0"/>
                <a:cs typeface="Times New Roman" pitchFamily="18" charset="0"/>
              </a:rPr>
              <a:t> </a:t>
            </a:r>
          </a:p>
          <a:p>
            <a:endParaRPr lang="en-US" dirty="0">
              <a:latin typeface="Times New Roman" pitchFamily="18" charset="0"/>
              <a:cs typeface="Times New Roman" pitchFamily="18" charset="0"/>
            </a:endParaRPr>
          </a:p>
          <a:p>
            <a:r>
              <a:rPr lang="en-US" dirty="0" err="1">
                <a:latin typeface="Times New Roman" pitchFamily="18" charset="0"/>
                <a:cs typeface="Times New Roman" pitchFamily="18" charset="0"/>
              </a:rPr>
              <a:t>Taenia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saginata</a:t>
            </a:r>
            <a:r>
              <a:rPr lang="en-US" dirty="0">
                <a:latin typeface="Times New Roman" pitchFamily="18" charset="0"/>
                <a:cs typeface="Times New Roman" pitchFamily="18" charset="0"/>
              </a:rPr>
              <a:t> </a:t>
            </a:r>
          </a:p>
          <a:p>
            <a:endParaRPr lang="en-US" dirty="0">
              <a:latin typeface="Times New Roman" pitchFamily="18" charset="0"/>
              <a:cs typeface="Times New Roman" pitchFamily="18" charset="0"/>
            </a:endParaRPr>
          </a:p>
          <a:p>
            <a:r>
              <a:rPr lang="en-US" dirty="0" err="1">
                <a:latin typeface="Times New Roman" pitchFamily="18" charset="0"/>
                <a:cs typeface="Times New Roman" pitchFamily="18" charset="0"/>
              </a:rPr>
              <a:t>Diphyllobothrium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latum</a:t>
            </a:r>
            <a:r>
              <a:rPr lang="en-US" dirty="0">
                <a:latin typeface="Times New Roman" pitchFamily="18" charset="0"/>
                <a:cs typeface="Times New Roman" pitchFamily="18" charset="0"/>
              </a:rPr>
              <a:t> </a:t>
            </a:r>
          </a:p>
          <a:p>
            <a:endParaRPr lang="en-US" dirty="0">
              <a:latin typeface="Times New Roman" pitchFamily="18" charset="0"/>
              <a:cs typeface="Times New Roman" pitchFamily="18" charset="0"/>
            </a:endParaRPr>
          </a:p>
          <a:p>
            <a:r>
              <a:rPr lang="en-US" dirty="0" err="1">
                <a:latin typeface="Times New Roman" pitchFamily="18" charset="0"/>
                <a:cs typeface="Times New Roman" pitchFamily="18" charset="0"/>
              </a:rPr>
              <a:t>Echinococcus</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sp</a:t>
            </a:r>
            <a:endParaRPr lang="en-US" dirty="0">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1013830076"/>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59"/>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2132</TotalTime>
  <Words>5350</Words>
  <Application>Microsoft Office PowerPoint</Application>
  <PresentationFormat>Widescreen</PresentationFormat>
  <Paragraphs>501</Paragraphs>
  <Slides>59</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59</vt:i4>
      </vt:variant>
    </vt:vector>
  </HeadingPairs>
  <TitlesOfParts>
    <vt:vector size="67" baseType="lpstr">
      <vt:lpstr>Arial</vt:lpstr>
      <vt:lpstr>Arial Black</vt:lpstr>
      <vt:lpstr>Arial Narrow</vt:lpstr>
      <vt:lpstr>Calibri</vt:lpstr>
      <vt:lpstr>Calibri Light</vt:lpstr>
      <vt:lpstr>Times New Roman</vt:lpstr>
      <vt:lpstr>Wingdings</vt:lpstr>
      <vt:lpstr>Office Theme</vt:lpstr>
      <vt:lpstr>CESTODES</vt:lpstr>
      <vt:lpstr>PowerPoint Presentation</vt:lpstr>
      <vt:lpstr>General Characteristics</vt:lpstr>
      <vt:lpstr>General Characteristics</vt:lpstr>
      <vt:lpstr>Morphology</vt:lpstr>
      <vt:lpstr>The Class Cestoda</vt:lpstr>
      <vt:lpstr>PowerPoint Presentation</vt:lpstr>
      <vt:lpstr>PowerPoint Presentation</vt:lpstr>
      <vt:lpstr>Cestodes of medical importance</vt:lpstr>
      <vt:lpstr>TAENIA SOLIUM</vt:lpstr>
      <vt:lpstr>Transmission </vt:lpstr>
      <vt:lpstr>Disease</vt:lpstr>
      <vt:lpstr>PowerPoint Presentation</vt:lpstr>
      <vt:lpstr>TAENIASIS</vt:lpstr>
      <vt:lpstr>PowerPoint Presentation</vt:lpstr>
      <vt:lpstr> CYSTICERCOSIS </vt:lpstr>
      <vt:lpstr> CYSTICERCOSIS </vt:lpstr>
      <vt:lpstr>CYSTICERCOSIS</vt:lpstr>
      <vt:lpstr> CLINICAL FINDINGS </vt:lpstr>
      <vt:lpstr> LABORATORY DIAGNOSIS </vt:lpstr>
      <vt:lpstr> TREATMENT </vt:lpstr>
      <vt:lpstr>Taenia Saginata</vt:lpstr>
      <vt:lpstr>T. saginata</vt:lpstr>
      <vt:lpstr>PowerPoint Presentation</vt:lpstr>
      <vt:lpstr>Transmission</vt:lpstr>
      <vt:lpstr>Hosts</vt:lpstr>
      <vt:lpstr>CLINICAL FINDINGS</vt:lpstr>
      <vt:lpstr> LABORATORY DIAGNOSIS </vt:lpstr>
      <vt:lpstr>TREATMENT</vt:lpstr>
      <vt:lpstr>Prevention</vt:lpstr>
      <vt:lpstr>Comparison of T. saginata and T. Solium </vt:lpstr>
      <vt:lpstr>Echnococcus </vt:lpstr>
      <vt:lpstr>Echinococcus granulosus</vt:lpstr>
      <vt:lpstr>E. granulosus Strains</vt:lpstr>
      <vt:lpstr>E. multilocularis</vt:lpstr>
      <vt:lpstr>Echinococcus vogeli and Echinococcus oligarthrus</vt:lpstr>
      <vt:lpstr>Zoonotic Species</vt:lpstr>
      <vt:lpstr>Distribution</vt:lpstr>
      <vt:lpstr>Transmission</vt:lpstr>
      <vt:lpstr>PowerPoint Presentation</vt:lpstr>
      <vt:lpstr>Transmission</vt:lpstr>
      <vt:lpstr>Transmission</vt:lpstr>
      <vt:lpstr>Zoonotic Transmission</vt:lpstr>
      <vt:lpstr>Disease in Humans</vt:lpstr>
      <vt:lpstr>Disease in Humans</vt:lpstr>
      <vt:lpstr>Disease in Humans: E. vogeli, E. oligarthrus</vt:lpstr>
      <vt:lpstr>PowerPoint Presentation</vt:lpstr>
      <vt:lpstr>Prevention in Humans</vt:lpstr>
      <vt:lpstr>Prevention in Animals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Masceline  Mutsaka-Makuvaza</dc:creator>
  <cp:lastModifiedBy>Christine    IGIKUNDIRO</cp:lastModifiedBy>
  <cp:revision>26</cp:revision>
  <dcterms:created xsi:type="dcterms:W3CDTF">2023-06-20T08:56:17Z</dcterms:created>
  <dcterms:modified xsi:type="dcterms:W3CDTF">2023-10-04T12:50:17Z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3C2F796C-2CB2-4BA5-8A41-C109C2FA8612</vt:lpwstr>
  </property>
  <property fmtid="{D5CDD505-2E9C-101B-9397-08002B2CF9AE}" pid="3" name="ArticulatePath">
    <vt:lpwstr>Cestodes</vt:lpwstr>
  </property>
</Properties>
</file>